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31"/>
  </p:notesMasterIdLst>
  <p:sldIdLst>
    <p:sldId id="1093" r:id="rId2"/>
    <p:sldId id="1173" r:id="rId3"/>
    <p:sldId id="1182" r:id="rId4"/>
    <p:sldId id="1176" r:id="rId5"/>
    <p:sldId id="1117" r:id="rId6"/>
    <p:sldId id="1177" r:id="rId7"/>
    <p:sldId id="1118" r:id="rId8"/>
    <p:sldId id="1178" r:id="rId9"/>
    <p:sldId id="1119" r:id="rId10"/>
    <p:sldId id="1174" r:id="rId11"/>
    <p:sldId id="1120" r:id="rId12"/>
    <p:sldId id="1121" r:id="rId13"/>
    <p:sldId id="1122" r:id="rId14"/>
    <p:sldId id="1123" r:id="rId15"/>
    <p:sldId id="1124" r:id="rId16"/>
    <p:sldId id="1125" r:id="rId17"/>
    <p:sldId id="1126" r:id="rId18"/>
    <p:sldId id="1180" r:id="rId19"/>
    <p:sldId id="1128" r:id="rId20"/>
    <p:sldId id="1129" r:id="rId21"/>
    <p:sldId id="1130" r:id="rId22"/>
    <p:sldId id="1131" r:id="rId23"/>
    <p:sldId id="1132" r:id="rId24"/>
    <p:sldId id="1133" r:id="rId25"/>
    <p:sldId id="1134" r:id="rId26"/>
    <p:sldId id="1136" r:id="rId27"/>
    <p:sldId id="1179" r:id="rId28"/>
    <p:sldId id="1137" r:id="rId29"/>
    <p:sldId id="1091"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u" initials="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300"/>
    <a:srgbClr val="EFDBEC"/>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21" autoAdjust="0"/>
    <p:restoredTop sz="96404" autoAdjust="0"/>
  </p:normalViewPr>
  <p:slideViewPr>
    <p:cSldViewPr snapToGrid="0" snapToObjects="1">
      <p:cViewPr>
        <p:scale>
          <a:sx n="80" d="100"/>
          <a:sy n="80" d="100"/>
        </p:scale>
        <p:origin x="-996" y="84"/>
      </p:cViewPr>
      <p:guideLst>
        <p:guide orient="horz" pos="2160"/>
        <p:guide pos="2880"/>
      </p:guideLst>
    </p:cSldViewPr>
  </p:slideViewPr>
  <p:outlineViewPr>
    <p:cViewPr>
      <p:scale>
        <a:sx n="33" d="100"/>
        <a:sy n="33" d="100"/>
      </p:scale>
      <p:origin x="0" y="-4284"/>
    </p:cViewPr>
  </p:outlineViewPr>
  <p:notesTextViewPr>
    <p:cViewPr>
      <p:scale>
        <a:sx n="1" d="1"/>
        <a:sy n="1" d="1"/>
      </p:scale>
      <p:origin x="0" y="0"/>
    </p:cViewPr>
  </p:notesTextViewPr>
  <p:sorterViewPr>
    <p:cViewPr>
      <p:scale>
        <a:sx n="100" d="100"/>
        <a:sy n="100" d="100"/>
      </p:scale>
      <p:origin x="0" y="-61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Regular"/>
              </a:defRPr>
            </a:lvl1pPr>
          </a:lstStyle>
          <a:p>
            <a:endParaRPr lang="tr-TR" dirty="0"/>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Regular"/>
              </a:defRPr>
            </a:lvl1pPr>
          </a:lstStyle>
          <a:p>
            <a:fld id="{28790DF6-2037-5B49-8259-A557EC430D3B}" type="datetimeFigureOut">
              <a:rPr lang="tr-TR" smtClean="0"/>
              <a:pPr/>
              <a:t>11.07.2024</a:t>
            </a:fld>
            <a:endParaRPr lang="tr-TR" dirty="0"/>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Regular"/>
              </a:defRPr>
            </a:lvl1pPr>
          </a:lstStyle>
          <a:p>
            <a:endParaRPr lang="tr-TR"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Regular"/>
              </a:defRPr>
            </a:lvl1pPr>
          </a:lstStyle>
          <a:p>
            <a:fld id="{4166DCED-8D81-7E44-B95C-DB845ED72391}" type="slidenum">
              <a:rPr lang="tr-TR" smtClean="0"/>
              <a:pPr/>
              <a:t>‹#›</a:t>
            </a:fld>
            <a:endParaRPr lang="tr-TR" dirty="0"/>
          </a:p>
        </p:txBody>
      </p:sp>
    </p:spTree>
    <p:extLst>
      <p:ext uri="{BB962C8B-B14F-4D97-AF65-F5344CB8AC3E}">
        <p14:creationId xmlns:p14="http://schemas.microsoft.com/office/powerpoint/2010/main" val="1260103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Regular"/>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1_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a:prstGeom prst="rect">
            <a:avLst/>
          </a:prstGeom>
        </p:spPr>
        <p:txBody>
          <a:bodyPr/>
          <a:lstStyle>
            <a:lvl1pPr>
              <a:defRPr>
                <a:latin typeface="Myriad Pro" panose="020B0503030403020204" pitchFamily="34" charset="0"/>
                <a:cs typeface="Calibri" panose="020F0502020204030204" pitchFamily="34" charset="0"/>
              </a:defRPr>
            </a:lvl1pPr>
          </a:lstStyle>
          <a:p>
            <a:r>
              <a:rPr lang="tr-TR" dirty="0"/>
              <a:t>Asıl başlık stili için tıklatın</a:t>
            </a:r>
          </a:p>
        </p:txBody>
      </p:sp>
      <p:sp>
        <p:nvSpPr>
          <p:cNvPr id="3" name="Alt Başlık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Myriad Pro" panose="020B0503030403020204" pitchFamily="34" charset="0"/>
                <a:cs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a:t>Asıl alt başlık stilini düzenlemek için tıklatın</a:t>
            </a:r>
          </a:p>
        </p:txBody>
      </p:sp>
    </p:spTree>
    <p:extLst>
      <p:ext uri="{BB962C8B-B14F-4D97-AF65-F5344CB8AC3E}">
        <p14:creationId xmlns:p14="http://schemas.microsoft.com/office/powerpoint/2010/main" val="340742712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70_Başlık ve İçerik">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279738409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71_Başlık ve İçerik">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372256036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72_Başlık ve İçerik">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276056965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74_Başlık ve İçerik">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402537870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5"/>
            <a:ext cx="7886700" cy="1325563"/>
          </a:xfrm>
          <a:prstGeom prst="rect">
            <a:avLst/>
          </a:prstGeom>
        </p:spPr>
        <p:txBody>
          <a:bodyPr/>
          <a:lstStyle/>
          <a:p>
            <a:r>
              <a:rPr lang="tr-TR"/>
              <a:t>Asıl başlık stili için tıklatın</a:t>
            </a:r>
          </a:p>
        </p:txBody>
      </p:sp>
    </p:spTree>
    <p:extLst>
      <p:ext uri="{BB962C8B-B14F-4D97-AF65-F5344CB8AC3E}">
        <p14:creationId xmlns:p14="http://schemas.microsoft.com/office/powerpoint/2010/main" val="804286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88_Başlık ve İçerik">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68177141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Başlık ve İçerik">
    <p:spTree>
      <p:nvGrpSpPr>
        <p:cNvPr id="1" name=""/>
        <p:cNvGrpSpPr/>
        <p:nvPr/>
      </p:nvGrpSpPr>
      <p:grpSpPr>
        <a:xfrm>
          <a:off x="0" y="0"/>
          <a:ext cx="0" cy="0"/>
          <a:chOff x="0" y="0"/>
          <a:chExt cx="0" cy="0"/>
        </a:xfrm>
      </p:grpSpPr>
      <p:sp>
        <p:nvSpPr>
          <p:cNvPr id="4" name="Veri Yer Tutucusu 3">
            <a:extLst>
              <a:ext uri="{FF2B5EF4-FFF2-40B4-BE49-F238E27FC236}">
                <a16:creationId xmlns:a16="http://schemas.microsoft.com/office/drawing/2014/main" xmlns="" id="{BE8CDA48-8E4C-754F-BC38-C3939A1A536D}"/>
              </a:ext>
            </a:extLst>
          </p:cNvPr>
          <p:cNvSpPr>
            <a:spLocks noGrp="1"/>
          </p:cNvSpPr>
          <p:nvPr>
            <p:ph type="dt" sz="half" idx="10"/>
          </p:nvPr>
        </p:nvSpPr>
        <p:spPr>
          <a:xfrm>
            <a:off x="628650" y="6356353"/>
            <a:ext cx="2057400" cy="365125"/>
          </a:xfrm>
          <a:prstGeom prst="rect">
            <a:avLst/>
          </a:prstGeom>
        </p:spPr>
        <p:txBody>
          <a:bodyPr/>
          <a:lstStyle>
            <a:lvl1pPr>
              <a:defRPr/>
            </a:lvl1pPr>
          </a:lstStyle>
          <a:p>
            <a:pPr>
              <a:defRPr/>
            </a:pPr>
            <a:endParaRPr lang="tr-TR" dirty="0"/>
          </a:p>
        </p:txBody>
      </p:sp>
      <p:sp>
        <p:nvSpPr>
          <p:cNvPr id="5" name="Altbilgi Yer Tutucusu 4">
            <a:extLst>
              <a:ext uri="{FF2B5EF4-FFF2-40B4-BE49-F238E27FC236}">
                <a16:creationId xmlns:a16="http://schemas.microsoft.com/office/drawing/2014/main" xmlns="" id="{88435E2C-26D4-9D46-AF2F-AF762E750606}"/>
              </a:ext>
            </a:extLst>
          </p:cNvPr>
          <p:cNvSpPr>
            <a:spLocks noGrp="1"/>
          </p:cNvSpPr>
          <p:nvPr>
            <p:ph type="ftr" sz="quarter" idx="11"/>
          </p:nvPr>
        </p:nvSpPr>
        <p:spPr>
          <a:xfrm>
            <a:off x="3028950" y="6356353"/>
            <a:ext cx="3086100" cy="365125"/>
          </a:xfrm>
          <a:prstGeom prst="rect">
            <a:avLst/>
          </a:prstGeom>
        </p:spPr>
        <p:txBody>
          <a:bodyPr/>
          <a:lstStyle>
            <a:lvl1pPr>
              <a:defRPr/>
            </a:lvl1pPr>
          </a:lstStyle>
          <a:p>
            <a:pPr>
              <a:defRPr/>
            </a:pPr>
            <a:endParaRPr lang="tr-TR" dirty="0"/>
          </a:p>
        </p:txBody>
      </p:sp>
    </p:spTree>
    <p:extLst>
      <p:ext uri="{BB962C8B-B14F-4D97-AF65-F5344CB8AC3E}">
        <p14:creationId xmlns:p14="http://schemas.microsoft.com/office/powerpoint/2010/main" val="351062002"/>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7886700" cy="1325563"/>
          </a:xfrm>
          <a:prstGeom prst="rect">
            <a:avLst/>
          </a:prstGeo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28650" y="6356353"/>
            <a:ext cx="2057400" cy="365125"/>
          </a:xfrm>
          <a:prstGeom prst="rect">
            <a:avLst/>
          </a:prstGeom>
        </p:spPr>
        <p:txBody>
          <a:bodyPr/>
          <a:lstStyle/>
          <a:p>
            <a:endParaRPr lang="tr-TR" dirty="0"/>
          </a:p>
        </p:txBody>
      </p:sp>
      <p:sp>
        <p:nvSpPr>
          <p:cNvPr id="5" name="Footer Placeholder 4"/>
          <p:cNvSpPr>
            <a:spLocks noGrp="1"/>
          </p:cNvSpPr>
          <p:nvPr>
            <p:ph type="ftr" sz="quarter" idx="11"/>
          </p:nvPr>
        </p:nvSpPr>
        <p:spPr>
          <a:xfrm>
            <a:off x="3028950" y="6356353"/>
            <a:ext cx="3086100" cy="365125"/>
          </a:xfrm>
          <a:prstGeom prst="rect">
            <a:avLst/>
          </a:prstGeom>
        </p:spPr>
        <p:txBody>
          <a:bodyPr/>
          <a:lstStyle/>
          <a:p>
            <a:endParaRPr lang="tr-TR" dirty="0"/>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p>
            <a:fld id="{E828D1B2-04A5-4149-87E7-FC3AAECE8010}" type="slidenum">
              <a:rPr lang="tr-TR" smtClean="0"/>
              <a:pPr/>
              <a:t>‹#›</a:t>
            </a:fld>
            <a:endParaRPr lang="tr-TR" dirty="0"/>
          </a:p>
        </p:txBody>
      </p:sp>
    </p:spTree>
    <p:extLst>
      <p:ext uri="{BB962C8B-B14F-4D97-AF65-F5344CB8AC3E}">
        <p14:creationId xmlns:p14="http://schemas.microsoft.com/office/powerpoint/2010/main" val="129091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Dikdörtgen 7">
            <a:extLst>
              <a:ext uri="{FF2B5EF4-FFF2-40B4-BE49-F238E27FC236}">
                <a16:creationId xmlns="" xmlns:a16="http://schemas.microsoft.com/office/drawing/2014/main" id="{2D9C3014-8CC6-C348-B099-A0FD884C7B36}"/>
              </a:ext>
            </a:extLst>
          </p:cNvPr>
          <p:cNvSpPr/>
          <p:nvPr userDrawn="1"/>
        </p:nvSpPr>
        <p:spPr>
          <a:xfrm>
            <a:off x="0" y="6462395"/>
            <a:ext cx="9144000" cy="205746"/>
          </a:xfrm>
          <a:prstGeom prst="rect">
            <a:avLst/>
          </a:prstGeom>
          <a:solidFill>
            <a:schemeClr val="accent1">
              <a:lumMod val="5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tr-TR" sz="800" dirty="0" smtClean="0">
                <a:solidFill>
                  <a:schemeClr val="bg1"/>
                </a:solidFill>
                <a:latin typeface="Arial" panose="020B0604020202020204" pitchFamily="34" charset="0"/>
                <a:cs typeface="Arial" panose="020B0604020202020204" pitchFamily="34" charset="0"/>
              </a:rPr>
              <a:t>Satinalma€sakarya.edu.tr</a:t>
            </a:r>
            <a:endParaRPr lang="tr-TR" sz="800" dirty="0">
              <a:solidFill>
                <a:schemeClr val="bg1"/>
              </a:solidFill>
              <a:latin typeface="Arial" panose="020B0604020202020204" pitchFamily="34" charset="0"/>
              <a:cs typeface="Arial" panose="020B0604020202020204" pitchFamily="34" charset="0"/>
            </a:endParaRPr>
          </a:p>
        </p:txBody>
      </p:sp>
      <p:sp>
        <p:nvSpPr>
          <p:cNvPr id="9" name="Dikdörtgen 10">
            <a:extLst>
              <a:ext uri="{FF2B5EF4-FFF2-40B4-BE49-F238E27FC236}">
                <a16:creationId xmlns="" xmlns:a16="http://schemas.microsoft.com/office/drawing/2014/main" id="{D9BF654B-49BC-DA47-9088-0AE0F128DDB5}"/>
              </a:ext>
            </a:extLst>
          </p:cNvPr>
          <p:cNvSpPr/>
          <p:nvPr userDrawn="1"/>
        </p:nvSpPr>
        <p:spPr>
          <a:xfrm>
            <a:off x="0" y="2005"/>
            <a:ext cx="9144000" cy="688366"/>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tr-TR" altLang="tr-TR" sz="1600" b="1" dirty="0" smtClean="0">
                <a:solidFill>
                  <a:schemeClr val="bg1"/>
                </a:solidFill>
                <a:latin typeface="Arial" panose="020B0604020202020204" pitchFamily="34" charset="0"/>
                <a:cs typeface="Arial" panose="020B0604020202020204" pitchFamily="34" charset="0"/>
              </a:rPr>
              <a:t>İDARİ</a:t>
            </a:r>
            <a:r>
              <a:rPr lang="tr-TR" altLang="tr-TR" sz="1600" b="1" baseline="0" dirty="0" smtClean="0">
                <a:solidFill>
                  <a:schemeClr val="bg1"/>
                </a:solidFill>
                <a:latin typeface="Arial" panose="020B0604020202020204" pitchFamily="34" charset="0"/>
                <a:cs typeface="Arial" panose="020B0604020202020204" pitchFamily="34" charset="0"/>
              </a:rPr>
              <a:t> VE MALİ İŞLER DAİRESİ BAŞKANLIĞI DOĞRUDANTEMİN EĞİTİMİ</a:t>
            </a:r>
            <a:endParaRPr lang="tr-TR" altLang="tr-TR" sz="1600" b="1" dirty="0">
              <a:solidFill>
                <a:schemeClr val="bg1"/>
              </a:solidFill>
              <a:latin typeface="Arial" panose="020B0604020202020204" pitchFamily="34" charset="0"/>
              <a:cs typeface="Arial" panose="020B0604020202020204" pitchFamily="34" charset="0"/>
            </a:endParaRPr>
          </a:p>
        </p:txBody>
      </p:sp>
      <p:sp>
        <p:nvSpPr>
          <p:cNvPr id="15" name="Unvan 1">
            <a:extLst>
              <a:ext uri="{FF2B5EF4-FFF2-40B4-BE49-F238E27FC236}">
                <a16:creationId xmlns="" xmlns:a16="http://schemas.microsoft.com/office/drawing/2014/main" id="{E4492274-C475-0F49-AFEE-1C7DB37EC480}"/>
              </a:ext>
            </a:extLst>
          </p:cNvPr>
          <p:cNvSpPr txBox="1">
            <a:spLocks/>
          </p:cNvSpPr>
          <p:nvPr userDrawn="1"/>
        </p:nvSpPr>
        <p:spPr>
          <a:xfrm>
            <a:off x="321275" y="-22983"/>
            <a:ext cx="8277412" cy="42764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2200" b="1" kern="1200">
                <a:solidFill>
                  <a:schemeClr val="bg1"/>
                </a:solidFill>
                <a:latin typeface="Arial" panose="020B0604020202020204" pitchFamily="34" charset="0"/>
                <a:ea typeface="+mj-ea"/>
                <a:cs typeface="Arial" panose="020B0604020202020204" pitchFamily="34" charset="0"/>
              </a:defRPr>
            </a:lvl1pPr>
          </a:lstStyle>
          <a:p>
            <a:pPr algn="l">
              <a:buNone/>
            </a:pPr>
            <a:r>
              <a:rPr lang="fi-FI" altLang="tr-TR" sz="2000" b="1" dirty="0">
                <a:solidFill>
                  <a:schemeClr val="bg1"/>
                </a:solidFill>
                <a:latin typeface="Arial" panose="020B0604020202020204" pitchFamily="34" charset="0"/>
                <a:cs typeface="Arial" panose="020B0604020202020204" pitchFamily="34" charset="0"/>
              </a:rPr>
              <a:t>                      </a:t>
            </a:r>
            <a:endParaRPr lang="tr-TR" altLang="tr-TR" sz="2000" b="1" dirty="0">
              <a:solidFill>
                <a:schemeClr val="bg1"/>
              </a:solidFill>
              <a:latin typeface="Arial" panose="020B0604020202020204" pitchFamily="34" charset="0"/>
              <a:cs typeface="Arial" panose="020B0604020202020204" pitchFamily="34" charset="0"/>
            </a:endParaRPr>
          </a:p>
        </p:txBody>
      </p:sp>
      <p:pic>
        <p:nvPicPr>
          <p:cNvPr id="4" name="Resim 3"/>
          <p:cNvPicPr>
            <a:picLocks noChangeAspect="1"/>
          </p:cNvPicPr>
          <p:nvPr userDrawn="1"/>
        </p:nvPicPr>
        <p:blipFill>
          <a:blip r:embed="rId11"/>
          <a:stretch>
            <a:fillRect/>
          </a:stretch>
        </p:blipFill>
        <p:spPr>
          <a:xfrm>
            <a:off x="8598686" y="0"/>
            <a:ext cx="545313" cy="690371"/>
          </a:xfrm>
          <a:prstGeom prst="rect">
            <a:avLst/>
          </a:prstGeom>
        </p:spPr>
      </p:pic>
    </p:spTree>
    <p:extLst>
      <p:ext uri="{BB962C8B-B14F-4D97-AF65-F5344CB8AC3E}">
        <p14:creationId xmlns:p14="http://schemas.microsoft.com/office/powerpoint/2010/main" val="2205722722"/>
      </p:ext>
    </p:extLst>
  </p:cSld>
  <p:clrMap bg1="lt1" tx1="dk1" bg2="lt2" tx2="dk2" accent1="accent1" accent2="accent2" accent3="accent3" accent4="accent4" accent5="accent5" accent6="accent6" hlink="hlink" folHlink="folHlink"/>
  <p:sldLayoutIdLst>
    <p:sldLayoutId id="2147483663" r:id="rId1"/>
    <p:sldLayoutId id="2147483733" r:id="rId2"/>
    <p:sldLayoutId id="2147483734" r:id="rId3"/>
    <p:sldLayoutId id="2147483735" r:id="rId4"/>
    <p:sldLayoutId id="2147483737" r:id="rId5"/>
    <p:sldLayoutId id="2147483753" r:id="rId6"/>
    <p:sldLayoutId id="2147483751" r:id="rId7"/>
    <p:sldLayoutId id="2147483754" r:id="rId8"/>
    <p:sldLayoutId id="2147483755" r:id="rId9"/>
  </p:sldLayoutIdLst>
  <p:timing>
    <p:tnLst>
      <p:par>
        <p:cTn id="1" dur="indefinite" restart="never" nodeType="tmRoot"/>
      </p:par>
    </p:tnLst>
  </p:timing>
  <p:hf sldNum="0" hdr="0" ftr="0" dt="0"/>
  <p:txStyles>
    <p:titleStyle>
      <a:lvl1pPr algn="ctr" defTabSz="914400" rtl="0" eaLnBrk="1" latinLnBrk="0" hangingPunct="1">
        <a:lnSpc>
          <a:spcPct val="90000"/>
        </a:lnSpc>
        <a:spcBef>
          <a:spcPct val="0"/>
        </a:spcBef>
        <a:buNone/>
        <a:defRPr sz="2200" b="1"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6" name="Alt Başlık 2">
            <a:extLst>
              <a:ext uri="{FF2B5EF4-FFF2-40B4-BE49-F238E27FC236}">
                <a16:creationId xmlns="" xmlns:a16="http://schemas.microsoft.com/office/drawing/2014/main" id="{4B47418F-2317-974E-9869-E21C8FECB8DB}"/>
              </a:ext>
            </a:extLst>
          </p:cNvPr>
          <p:cNvSpPr txBox="1">
            <a:spLocks/>
          </p:cNvSpPr>
          <p:nvPr/>
        </p:nvSpPr>
        <p:spPr>
          <a:xfrm>
            <a:off x="0" y="3139232"/>
            <a:ext cx="9144000" cy="1529543"/>
          </a:xfrm>
          <a:prstGeom prst="rect">
            <a:avLst/>
          </a:prstGeom>
          <a:effectLst>
            <a:outerShdw blurRad="50800" dist="38100" dir="2700000" algn="tl" rotWithShape="0">
              <a:prstClr val="black">
                <a:alpha val="40000"/>
              </a:prstClr>
            </a:outerShd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None/>
            </a:pPr>
            <a:r>
              <a:rPr lang="tr-TR" sz="2400" b="1" dirty="0">
                <a:solidFill>
                  <a:srgbClr val="112F63"/>
                </a:solidFill>
                <a:latin typeface="+mn-lt"/>
              </a:rPr>
              <a:t>İDARİ VE MALİ İŞLER DAİRESİ BAŞKANLIĞI</a:t>
            </a:r>
            <a:br>
              <a:rPr lang="tr-TR" sz="2400" b="1" dirty="0">
                <a:solidFill>
                  <a:srgbClr val="112F63"/>
                </a:solidFill>
                <a:latin typeface="+mn-lt"/>
              </a:rPr>
            </a:br>
            <a:r>
              <a:rPr lang="tr-TR" sz="2400" b="1" dirty="0" smtClean="0">
                <a:solidFill>
                  <a:srgbClr val="112F63"/>
                </a:solidFill>
                <a:latin typeface="+mn-lt"/>
              </a:rPr>
              <a:t>SATINALMA ŞUBE </a:t>
            </a:r>
            <a:r>
              <a:rPr lang="tr-TR" sz="2400" b="1" dirty="0">
                <a:solidFill>
                  <a:srgbClr val="112F63"/>
                </a:solidFill>
                <a:latin typeface="+mn-lt"/>
              </a:rPr>
              <a:t>MÜDÜRÜ</a:t>
            </a:r>
          </a:p>
          <a:p>
            <a:pPr algn="ctr">
              <a:buNone/>
            </a:pPr>
            <a:r>
              <a:rPr lang="tr-TR" sz="2400" b="1" dirty="0" smtClean="0">
                <a:solidFill>
                  <a:srgbClr val="112F63"/>
                </a:solidFill>
                <a:latin typeface="+mn-lt"/>
              </a:rPr>
              <a:t>MEHMET FATİH SERT</a:t>
            </a:r>
            <a:endParaRPr lang="tr-TR" sz="2400" b="1" dirty="0">
              <a:solidFill>
                <a:srgbClr val="112F63"/>
              </a:solidFill>
              <a:latin typeface="+mn-lt"/>
            </a:endParaRPr>
          </a:p>
        </p:txBody>
      </p:sp>
      <p:sp>
        <p:nvSpPr>
          <p:cNvPr id="8" name="Alt Başlık 3"/>
          <p:cNvSpPr>
            <a:spLocks noGrp="1"/>
          </p:cNvSpPr>
          <p:nvPr>
            <p:ph type="subTitle" idx="1"/>
          </p:nvPr>
        </p:nvSpPr>
        <p:spPr>
          <a:xfrm>
            <a:off x="1487096" y="5482396"/>
            <a:ext cx="5832648" cy="1078522"/>
          </a:xfrm>
        </p:spPr>
        <p:txBody>
          <a:bodyPr/>
          <a:lstStyle/>
          <a:p>
            <a:r>
              <a:rPr lang="tr-TR" sz="2000" i="1" dirty="0" smtClean="0">
                <a:solidFill>
                  <a:schemeClr val="accent1">
                    <a:lumMod val="50000"/>
                  </a:schemeClr>
                </a:solidFill>
                <a:latin typeface="+mn-lt"/>
              </a:rPr>
              <a:t>OCAK 2024</a:t>
            </a:r>
            <a:endParaRPr lang="tr-TR" sz="2000" i="1" dirty="0">
              <a:solidFill>
                <a:schemeClr val="accent1">
                  <a:lumMod val="50000"/>
                </a:schemeClr>
              </a:solidFill>
              <a:latin typeface="+mn-lt"/>
            </a:endParaRPr>
          </a:p>
        </p:txBody>
      </p:sp>
      <p:pic>
        <p:nvPicPr>
          <p:cNvPr id="2" name="Resim 1"/>
          <p:cNvPicPr>
            <a:picLocks noChangeAspect="1"/>
          </p:cNvPicPr>
          <p:nvPr/>
        </p:nvPicPr>
        <p:blipFill>
          <a:blip r:embed="rId2"/>
          <a:stretch>
            <a:fillRect/>
          </a:stretch>
        </p:blipFill>
        <p:spPr>
          <a:xfrm>
            <a:off x="751" y="0"/>
            <a:ext cx="9143249" cy="2312377"/>
          </a:xfrm>
          <a:prstGeom prst="rect">
            <a:avLst/>
          </a:prstGeom>
        </p:spPr>
      </p:pic>
    </p:spTree>
    <p:extLst>
      <p:ext uri="{BB962C8B-B14F-4D97-AF65-F5344CB8AC3E}">
        <p14:creationId xmlns:p14="http://schemas.microsoft.com/office/powerpoint/2010/main" val="160696118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90427" y="988848"/>
            <a:ext cx="7886700" cy="1325563"/>
          </a:xfrm>
        </p:spPr>
        <p:txBody>
          <a:bodyPr>
            <a:scene3d>
              <a:camera prst="orthographicFront"/>
              <a:lightRig rig="threePt" dir="t"/>
            </a:scene3d>
            <a:sp3d extrusionH="57150">
              <a:bevelT w="38100" h="38100"/>
            </a:sp3d>
          </a:bodyPr>
          <a:lstStyle/>
          <a:p>
            <a:r>
              <a:rPr lang="tr-TR" sz="2800" dirty="0" smtClean="0">
                <a:ln>
                  <a:solidFill>
                    <a:schemeClr val="accent2">
                      <a:lumMod val="75000"/>
                    </a:schemeClr>
                  </a:solidFill>
                </a:ln>
                <a:solidFill>
                  <a:srgbClr val="C00000"/>
                </a:solidFill>
              </a:rPr>
              <a:t>İHTİYACIN ORTAYA ÇIKMASI</a:t>
            </a:r>
            <a:endParaRPr lang="tr-TR" sz="2800" dirty="0">
              <a:ln>
                <a:solidFill>
                  <a:schemeClr val="accent2">
                    <a:lumMod val="75000"/>
                  </a:schemeClr>
                </a:solidFill>
              </a:ln>
              <a:solidFill>
                <a:srgbClr val="C00000"/>
              </a:solidFill>
            </a:endParaRPr>
          </a:p>
        </p:txBody>
      </p:sp>
      <p:sp>
        <p:nvSpPr>
          <p:cNvPr id="6" name="1 Başlık"/>
          <p:cNvSpPr txBox="1">
            <a:spLocks/>
          </p:cNvSpPr>
          <p:nvPr/>
        </p:nvSpPr>
        <p:spPr>
          <a:xfrm>
            <a:off x="490426" y="2514254"/>
            <a:ext cx="8653573" cy="850820"/>
          </a:xfrm>
          <a:prstGeom prst="rect">
            <a:avLst/>
          </a:prstGeom>
        </p:spPr>
        <p:txBody>
          <a:bodyPr>
            <a:scene3d>
              <a:camera prst="orthographicFront"/>
              <a:lightRig rig="threePt" dir="t"/>
            </a:scene3d>
            <a:sp3d extrusionH="57150">
              <a:bevelT w="38100" h="38100"/>
            </a:sp3d>
          </a:bodyPr>
          <a:lstStyle>
            <a:lvl1pPr algn="ctr" defTabSz="914400" rtl="0" eaLnBrk="1" latinLnBrk="0" hangingPunct="1">
              <a:lnSpc>
                <a:spcPct val="90000"/>
              </a:lnSpc>
              <a:spcBef>
                <a:spcPct val="0"/>
              </a:spcBef>
              <a:buNone/>
              <a:defRPr sz="2200" b="1" kern="1200">
                <a:solidFill>
                  <a:schemeClr val="bg1"/>
                </a:solidFill>
                <a:latin typeface="Arial" panose="020B0604020202020204" pitchFamily="34" charset="0"/>
                <a:ea typeface="+mj-ea"/>
                <a:cs typeface="Arial" panose="020B0604020202020204" pitchFamily="34" charset="0"/>
              </a:defRPr>
            </a:lvl1pPr>
          </a:lstStyle>
          <a:p>
            <a:pPr algn="l"/>
            <a:r>
              <a:rPr lang="tr-TR" sz="3200" dirty="0" smtClean="0">
                <a:ln>
                  <a:solidFill>
                    <a:schemeClr val="accent2">
                      <a:lumMod val="75000"/>
                    </a:schemeClr>
                  </a:solidFill>
                </a:ln>
                <a:solidFill>
                  <a:schemeClr val="tx1"/>
                </a:solidFill>
              </a:rPr>
              <a:t>İhtiyaç kesinlikle üst yazı ve ekinde «MAL-HİZMET TALEP FORMU» kullanılarak talep edilmelidir.  </a:t>
            </a:r>
          </a:p>
          <a:p>
            <a:pPr algn="l"/>
            <a:r>
              <a:rPr lang="tr-TR" sz="3200" dirty="0" smtClean="0">
                <a:ln>
                  <a:solidFill>
                    <a:schemeClr val="accent2">
                      <a:lumMod val="75000"/>
                    </a:schemeClr>
                  </a:solidFill>
                </a:ln>
                <a:solidFill>
                  <a:schemeClr val="tx1"/>
                </a:solidFill>
              </a:rPr>
              <a:t>Söz konusu talep formu Kurumumuzun kalite sistemindeki </a:t>
            </a:r>
            <a:r>
              <a:rPr lang="tr-TR" sz="3200" u="sng" dirty="0" smtClean="0">
                <a:ln>
                  <a:solidFill>
                    <a:schemeClr val="accent2">
                      <a:lumMod val="75000"/>
                    </a:schemeClr>
                  </a:solidFill>
                </a:ln>
                <a:solidFill>
                  <a:schemeClr val="tx1"/>
                </a:solidFill>
              </a:rPr>
              <a:t>formlar</a:t>
            </a:r>
            <a:r>
              <a:rPr lang="tr-TR" sz="3200" dirty="0" smtClean="0">
                <a:ln>
                  <a:solidFill>
                    <a:schemeClr val="accent2">
                      <a:lumMod val="75000"/>
                    </a:schemeClr>
                  </a:solidFill>
                </a:ln>
                <a:solidFill>
                  <a:schemeClr val="tx1"/>
                </a:solidFill>
              </a:rPr>
              <a:t> kısmından indirilmelidir.</a:t>
            </a:r>
            <a:endParaRPr lang="tr-TR" sz="3200" dirty="0">
              <a:ln>
                <a:solidFill>
                  <a:schemeClr val="accent2">
                    <a:lumMod val="75000"/>
                  </a:schemeClr>
                </a:solidFill>
              </a:ln>
              <a:solidFill>
                <a:schemeClr val="tx1"/>
              </a:solidFill>
            </a:endParaRPr>
          </a:p>
        </p:txBody>
      </p:sp>
    </p:spTree>
    <p:extLst>
      <p:ext uri="{BB962C8B-B14F-4D97-AF65-F5344CB8AC3E}">
        <p14:creationId xmlns:p14="http://schemas.microsoft.com/office/powerpoint/2010/main" val="8484708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3754" y="963717"/>
            <a:ext cx="6172199" cy="689065"/>
          </a:xfrm>
        </p:spPr>
        <p:txBody>
          <a:bodyPr>
            <a:scene3d>
              <a:camera prst="orthographicFront"/>
              <a:lightRig rig="threePt" dir="t"/>
            </a:scene3d>
            <a:sp3d extrusionH="57150">
              <a:bevelT w="38100" h="38100"/>
            </a:sp3d>
          </a:bodyPr>
          <a:lstStyle/>
          <a:p>
            <a:r>
              <a:rPr lang="tr-TR" sz="2800" dirty="0">
                <a:ln>
                  <a:solidFill>
                    <a:schemeClr val="accent2">
                      <a:lumMod val="75000"/>
                    </a:schemeClr>
                  </a:solidFill>
                </a:ln>
                <a:solidFill>
                  <a:srgbClr val="C00000"/>
                </a:solidFill>
              </a:rPr>
              <a:t>Ödeneğin Temini</a:t>
            </a:r>
          </a:p>
        </p:txBody>
      </p:sp>
      <p:sp>
        <p:nvSpPr>
          <p:cNvPr id="3" name="2 İçerik Yer Tutucusu"/>
          <p:cNvSpPr>
            <a:spLocks noGrp="1"/>
          </p:cNvSpPr>
          <p:nvPr>
            <p:ph idx="1"/>
          </p:nvPr>
        </p:nvSpPr>
        <p:spPr>
          <a:xfrm>
            <a:off x="538689" y="1920479"/>
            <a:ext cx="8062331" cy="3621677"/>
          </a:xfrm>
        </p:spPr>
        <p:txBody>
          <a:bodyPr>
            <a:normAutofit/>
          </a:bodyPr>
          <a:lstStyle/>
          <a:p>
            <a:pPr lvl="8">
              <a:buFont typeface="Wingdings" panose="05000000000000000000" pitchFamily="2" charset="2"/>
              <a:buChar char="v"/>
            </a:pPr>
            <a:endParaRPr lang="tr-TR" sz="2200" dirty="0"/>
          </a:p>
          <a:p>
            <a:pPr>
              <a:buFont typeface="Wingdings" panose="05000000000000000000" pitchFamily="2" charset="2"/>
              <a:buChar char="v"/>
            </a:pPr>
            <a:r>
              <a:rPr lang="tr-TR" sz="2400" dirty="0"/>
              <a:t>Ödeneği bulunmayan hiçbir iş için ihaleye çıkılamaz. </a:t>
            </a:r>
          </a:p>
          <a:p>
            <a:pPr marL="0" indent="0">
              <a:buNone/>
            </a:pPr>
            <a:r>
              <a:rPr lang="tr-TR" sz="2400" dirty="0"/>
              <a:t>    (4734/Temel İlkeler Md.:5)</a:t>
            </a:r>
          </a:p>
          <a:p>
            <a:pPr marL="0" indent="0">
              <a:buNone/>
            </a:pPr>
            <a:endParaRPr lang="tr-TR" sz="2400" dirty="0"/>
          </a:p>
          <a:p>
            <a:pPr>
              <a:buFont typeface="Wingdings" panose="05000000000000000000" pitchFamily="2" charset="2"/>
              <a:buChar char="v"/>
            </a:pPr>
            <a:r>
              <a:rPr lang="tr-TR" sz="2400" dirty="0"/>
              <a:t> Kamu idareleri, bütçelerinde yer alan ödeneklerin üzerinde harcama yapamaz.</a:t>
            </a:r>
          </a:p>
          <a:p>
            <a:pPr marL="0" indent="0">
              <a:buNone/>
            </a:pPr>
            <a:r>
              <a:rPr lang="tr-TR" sz="2400" dirty="0"/>
              <a:t>    (5018</a:t>
            </a:r>
            <a:r>
              <a:rPr lang="tr-TR" sz="2400" dirty="0" smtClean="0"/>
              <a:t>/ kamu mali yön.ve kont. Kan. Ödeneklerin </a:t>
            </a:r>
            <a:r>
              <a:rPr lang="tr-TR" sz="2400" dirty="0"/>
              <a:t>kullanılması Md.:20/d)</a:t>
            </a:r>
          </a:p>
        </p:txBody>
      </p:sp>
    </p:spTree>
    <p:extLst>
      <p:ext uri="{BB962C8B-B14F-4D97-AF65-F5344CB8AC3E}">
        <p14:creationId xmlns:p14="http://schemas.microsoft.com/office/powerpoint/2010/main" val="833980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21620" y="881861"/>
            <a:ext cx="6172199" cy="857250"/>
          </a:xfrm>
        </p:spPr>
        <p:txBody>
          <a:bodyPr>
            <a:scene3d>
              <a:camera prst="orthographicFront"/>
              <a:lightRig rig="threePt" dir="t"/>
            </a:scene3d>
            <a:sp3d extrusionH="57150">
              <a:bevelT w="38100" h="38100"/>
            </a:sp3d>
          </a:bodyPr>
          <a:lstStyle/>
          <a:p>
            <a:r>
              <a:rPr lang="tr-TR" sz="2800" dirty="0">
                <a:ln>
                  <a:solidFill>
                    <a:schemeClr val="accent2">
                      <a:lumMod val="75000"/>
                    </a:schemeClr>
                  </a:solidFill>
                </a:ln>
                <a:solidFill>
                  <a:srgbClr val="C00000"/>
                </a:solidFill>
              </a:rPr>
              <a:t>Yaklaşık</a:t>
            </a:r>
            <a:r>
              <a:rPr lang="tr-TR" sz="2800" dirty="0">
                <a:solidFill>
                  <a:srgbClr val="C00000"/>
                </a:solidFill>
              </a:rPr>
              <a:t> Maliyet</a:t>
            </a:r>
          </a:p>
        </p:txBody>
      </p:sp>
      <p:sp>
        <p:nvSpPr>
          <p:cNvPr id="3" name="2 İçerik Yer Tutucusu"/>
          <p:cNvSpPr>
            <a:spLocks noGrp="1"/>
          </p:cNvSpPr>
          <p:nvPr>
            <p:ph idx="1"/>
          </p:nvPr>
        </p:nvSpPr>
        <p:spPr>
          <a:xfrm>
            <a:off x="464234" y="1614608"/>
            <a:ext cx="8299938" cy="4603311"/>
          </a:xfrm>
        </p:spPr>
        <p:txBody>
          <a:bodyPr>
            <a:normAutofit/>
          </a:bodyPr>
          <a:lstStyle/>
          <a:p>
            <a:pPr algn="just">
              <a:buFont typeface="Wingdings" panose="05000000000000000000" pitchFamily="2" charset="2"/>
              <a:buChar char="ü"/>
            </a:pPr>
            <a:r>
              <a:rPr lang="tr-TR" sz="2000" dirty="0"/>
              <a:t>Tek kaynaktan temin edilecek </a:t>
            </a:r>
            <a:r>
              <a:rPr lang="tr-TR" sz="2000" dirty="0" smtClean="0"/>
              <a:t>alımlarda (22 a/b/c) uygulama yönetmelikleri ekindeki standart formlarda (KİK021.0/H ve KİK022.0/M) yaklaşık bedel hazırlanmasına ilişkin </a:t>
            </a:r>
            <a:r>
              <a:rPr lang="tr-TR" sz="2000" dirty="0"/>
              <a:t>açıklamalar yer aldığından yaklaşık maliyet çalışması </a:t>
            </a:r>
            <a:r>
              <a:rPr lang="tr-TR" sz="2000" dirty="0" smtClean="0"/>
              <a:t>yapılması </a:t>
            </a:r>
            <a:r>
              <a:rPr lang="tr-TR" sz="2000" dirty="0"/>
              <a:t>sağlıklı olacaktır. </a:t>
            </a:r>
          </a:p>
          <a:p>
            <a:pPr marL="0" indent="0" algn="just">
              <a:buNone/>
            </a:pPr>
            <a:endParaRPr lang="tr-TR" sz="2000" dirty="0"/>
          </a:p>
          <a:p>
            <a:pPr>
              <a:buFont typeface="Wingdings" panose="05000000000000000000" pitchFamily="2" charset="2"/>
              <a:buChar char="ü"/>
            </a:pPr>
            <a:r>
              <a:rPr lang="tr-TR" sz="2000" dirty="0"/>
              <a:t>22/d kapsamındaki </a:t>
            </a:r>
            <a:r>
              <a:rPr lang="tr-TR" sz="2000" b="1" dirty="0"/>
              <a:t>yapım </a:t>
            </a:r>
            <a:r>
              <a:rPr lang="tr-TR" sz="2000" b="1" dirty="0" smtClean="0"/>
              <a:t>işlerinde </a:t>
            </a:r>
            <a:r>
              <a:rPr lang="tr-TR" sz="2000" dirty="0"/>
              <a:t>yaklaşık maliyet çalışması yapılması gerekmektedir. (Genel Tebliğ/22.5.1.)</a:t>
            </a:r>
          </a:p>
          <a:p>
            <a:pPr marL="0" indent="0">
              <a:buNone/>
            </a:pPr>
            <a:endParaRPr lang="tr-TR" sz="2000" dirty="0"/>
          </a:p>
          <a:p>
            <a:pPr algn="just">
              <a:buFont typeface="Wingdings" panose="05000000000000000000" pitchFamily="2" charset="2"/>
              <a:buChar char="ü"/>
            </a:pPr>
            <a:r>
              <a:rPr lang="tr-TR" sz="2000" b="1" dirty="0">
                <a:solidFill>
                  <a:srgbClr val="C00000"/>
                </a:solidFill>
              </a:rPr>
              <a:t>22/d alımlarında yapılacak alım limit sınırına yakınsa, alımın limitin altında kalıp kalmadığının tespiti için yaklaşık maliyeti </a:t>
            </a:r>
            <a:r>
              <a:rPr lang="tr-TR" sz="2000" b="1" dirty="0" smtClean="0">
                <a:solidFill>
                  <a:srgbClr val="C00000"/>
                </a:solidFill>
              </a:rPr>
              <a:t>belirlenmesinde yarar vardır.</a:t>
            </a:r>
          </a:p>
          <a:p>
            <a:pPr marL="0" indent="0" algn="just">
              <a:buNone/>
            </a:pPr>
            <a:endParaRPr lang="tr-TR" sz="2000" b="1" dirty="0">
              <a:solidFill>
                <a:srgbClr val="C00000"/>
              </a:solidFill>
            </a:endParaRPr>
          </a:p>
        </p:txBody>
      </p:sp>
    </p:spTree>
    <p:extLst>
      <p:ext uri="{BB962C8B-B14F-4D97-AF65-F5344CB8AC3E}">
        <p14:creationId xmlns:p14="http://schemas.microsoft.com/office/powerpoint/2010/main" val="5043698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DD353FA-FA3B-4035-915C-3C23CE6DB0B6}"/>
              </a:ext>
            </a:extLst>
          </p:cNvPr>
          <p:cNvSpPr>
            <a:spLocks noGrp="1"/>
          </p:cNvSpPr>
          <p:nvPr>
            <p:ph type="title"/>
          </p:nvPr>
        </p:nvSpPr>
        <p:spPr>
          <a:xfrm>
            <a:off x="1117911" y="864916"/>
            <a:ext cx="6172199" cy="857250"/>
          </a:xfrm>
        </p:spPr>
        <p:txBody>
          <a:bodyPr>
            <a:scene3d>
              <a:camera prst="orthographicFront"/>
              <a:lightRig rig="threePt" dir="t"/>
            </a:scene3d>
            <a:sp3d extrusionH="57150">
              <a:bevelT w="38100" h="38100"/>
            </a:sp3d>
          </a:bodyPr>
          <a:lstStyle/>
          <a:p>
            <a:r>
              <a:rPr lang="tr-TR" sz="2800" dirty="0">
                <a:ln>
                  <a:solidFill>
                    <a:schemeClr val="accent2">
                      <a:lumMod val="75000"/>
                    </a:schemeClr>
                  </a:solidFill>
                </a:ln>
                <a:solidFill>
                  <a:srgbClr val="C00000"/>
                </a:solidFill>
              </a:rPr>
              <a:t>Yaklaşık Maliyetin  Tespiti</a:t>
            </a:r>
            <a:endParaRPr lang="tr-TR" sz="1200" dirty="0">
              <a:ln>
                <a:solidFill>
                  <a:schemeClr val="accent2">
                    <a:lumMod val="75000"/>
                  </a:schemeClr>
                </a:solidFill>
              </a:ln>
              <a:solidFill>
                <a:srgbClr val="C00000"/>
              </a:solidFill>
            </a:endParaRPr>
          </a:p>
        </p:txBody>
      </p:sp>
      <p:sp>
        <p:nvSpPr>
          <p:cNvPr id="3" name="İçerik Yer Tutucusu 2">
            <a:extLst>
              <a:ext uri="{FF2B5EF4-FFF2-40B4-BE49-F238E27FC236}">
                <a16:creationId xmlns:a16="http://schemas.microsoft.com/office/drawing/2014/main" xmlns="" id="{DA487745-49C4-44EA-8E95-E879C79815A9}"/>
              </a:ext>
            </a:extLst>
          </p:cNvPr>
          <p:cNvSpPr>
            <a:spLocks noGrp="1"/>
          </p:cNvSpPr>
          <p:nvPr>
            <p:ph idx="1"/>
          </p:nvPr>
        </p:nvSpPr>
        <p:spPr>
          <a:xfrm>
            <a:off x="-144964" y="1293541"/>
            <a:ext cx="8697950" cy="4984596"/>
          </a:xfrm>
        </p:spPr>
        <p:txBody>
          <a:bodyPr>
            <a:noAutofit/>
          </a:bodyPr>
          <a:lstStyle/>
          <a:p>
            <a:pPr marL="0" indent="0" algn="ctr">
              <a:buNone/>
              <a:defRPr/>
            </a:pPr>
            <a:endParaRPr lang="tr-TR" sz="1800" b="1" dirty="0"/>
          </a:p>
          <a:p>
            <a:pPr marL="0" indent="0">
              <a:buNone/>
              <a:defRPr/>
            </a:pPr>
            <a:r>
              <a:rPr lang="tr-TR" sz="1800" b="1" dirty="0"/>
              <a:t>           İdarelerce, ihtiyaç konusu işin yaklaşık maliyetinin tespitinde;</a:t>
            </a:r>
          </a:p>
          <a:p>
            <a:pPr lvl="1">
              <a:lnSpc>
                <a:spcPct val="120000"/>
              </a:lnSpc>
              <a:buFont typeface="Wingdings" panose="05000000000000000000" pitchFamily="2" charset="2"/>
              <a:buChar char="Ø"/>
              <a:defRPr/>
            </a:pPr>
            <a:r>
              <a:rPr lang="tr-TR" sz="1800" dirty="0"/>
              <a:t>Piyasada alım konusu </a:t>
            </a:r>
            <a:r>
              <a:rPr lang="tr-TR" sz="1800" b="1" dirty="0"/>
              <a:t>malı/hizmeti üreten/sunan veya pazarlayan gerçek veya tüzel kişilerden </a:t>
            </a:r>
            <a:r>
              <a:rPr lang="tr-TR" sz="1800" dirty="0"/>
              <a:t> fiyat bildirimi veya proforma fatura isteyerek yaklaşık maliyet hesaplanabilir.</a:t>
            </a:r>
          </a:p>
          <a:p>
            <a:pPr marL="0" indent="0" algn="just">
              <a:buNone/>
              <a:defRPr/>
            </a:pPr>
            <a:r>
              <a:rPr lang="tr-TR" sz="1800" dirty="0"/>
              <a:t>           </a:t>
            </a:r>
            <a:r>
              <a:rPr lang="tr-TR" sz="1800" b="1" u="sng" dirty="0"/>
              <a:t>Ayrıca;</a:t>
            </a:r>
          </a:p>
          <a:p>
            <a:pPr marL="0" indent="0" algn="just">
              <a:buNone/>
              <a:defRPr/>
            </a:pPr>
            <a:r>
              <a:rPr lang="tr-TR" sz="1800" dirty="0"/>
              <a:t>          a) </a:t>
            </a:r>
            <a:r>
              <a:rPr lang="tr-TR" sz="1800" dirty="0" err="1"/>
              <a:t>Satınalmayı</a:t>
            </a:r>
            <a:r>
              <a:rPr lang="tr-TR" sz="1800" dirty="0"/>
              <a:t> gerçekleştiren idarenin daha </a:t>
            </a:r>
            <a:r>
              <a:rPr lang="tr-TR" sz="1800" b="1" dirty="0"/>
              <a:t>önce gerçekleştirdiği</a:t>
            </a:r>
            <a:r>
              <a:rPr lang="tr-TR" sz="1800" dirty="0"/>
              <a:t>, alım               </a:t>
            </a:r>
          </a:p>
          <a:p>
            <a:pPr marL="0" indent="0" algn="just">
              <a:buNone/>
              <a:defRPr/>
            </a:pPr>
            <a:r>
              <a:rPr lang="tr-TR" sz="1800" dirty="0"/>
              <a:t>              konusu işe benzer nitelikteki işlerin </a:t>
            </a:r>
            <a:r>
              <a:rPr lang="tr-TR" sz="1800" b="1" dirty="0"/>
              <a:t>sözleşmelerinde ortaya çıkan fiyatlar,</a:t>
            </a:r>
          </a:p>
          <a:p>
            <a:pPr marL="0" indent="0" algn="just">
              <a:buNone/>
              <a:defRPr/>
            </a:pPr>
            <a:r>
              <a:rPr lang="tr-TR" sz="1800" dirty="0"/>
              <a:t>          b) </a:t>
            </a:r>
            <a:r>
              <a:rPr lang="tr-TR" sz="1800" b="1" dirty="0"/>
              <a:t>Kamu kurum ve kuruluşlarınca belirlenerek</a:t>
            </a:r>
            <a:r>
              <a:rPr lang="tr-TR" sz="1800" dirty="0"/>
              <a:t> yayımlanmış birim fiyat  </a:t>
            </a:r>
          </a:p>
          <a:p>
            <a:pPr marL="0" indent="0" algn="just">
              <a:buNone/>
              <a:defRPr/>
            </a:pPr>
            <a:r>
              <a:rPr lang="tr-TR" sz="1800" dirty="0"/>
              <a:t>               ve rayiçler, </a:t>
            </a:r>
          </a:p>
          <a:p>
            <a:pPr marL="0" indent="0" algn="just">
              <a:buNone/>
              <a:defRPr/>
            </a:pPr>
            <a:r>
              <a:rPr lang="tr-TR" sz="1800" dirty="0"/>
              <a:t>          c) </a:t>
            </a:r>
            <a:r>
              <a:rPr lang="tr-TR" sz="1800" b="1" dirty="0"/>
              <a:t>İlgili meslek odaları</a:t>
            </a:r>
            <a:r>
              <a:rPr lang="tr-TR" sz="1800" dirty="0"/>
              <a:t>, üniversiteler veya benzeri kuruluşlarca belirlenerek </a:t>
            </a:r>
          </a:p>
          <a:p>
            <a:pPr marL="0" indent="0" algn="just">
              <a:buNone/>
              <a:defRPr/>
            </a:pPr>
            <a:r>
              <a:rPr lang="tr-TR" sz="1800" dirty="0"/>
              <a:t>              yayımlanmış fiyat ve rayiçler,                            </a:t>
            </a:r>
          </a:p>
          <a:p>
            <a:pPr marL="0" indent="0" algn="just">
              <a:buNone/>
              <a:defRPr/>
            </a:pPr>
            <a:r>
              <a:rPr lang="tr-TR" sz="1800" dirty="0"/>
              <a:t>                                                                       Esas alınabilir.</a:t>
            </a:r>
          </a:p>
          <a:p>
            <a:pPr marL="0" indent="0">
              <a:buNone/>
              <a:defRPr/>
            </a:pPr>
            <a:r>
              <a:rPr lang="tr-TR" sz="1800" dirty="0"/>
              <a:t>.</a:t>
            </a:r>
          </a:p>
          <a:p>
            <a:endParaRPr lang="tr-TR" sz="1800" dirty="0"/>
          </a:p>
        </p:txBody>
      </p:sp>
    </p:spTree>
    <p:extLst>
      <p:ext uri="{BB962C8B-B14F-4D97-AF65-F5344CB8AC3E}">
        <p14:creationId xmlns:p14="http://schemas.microsoft.com/office/powerpoint/2010/main" val="5236292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06805" y="904210"/>
            <a:ext cx="5516687" cy="643170"/>
          </a:xfrm>
        </p:spPr>
        <p:txBody>
          <a:bodyPr>
            <a:noAutofit/>
            <a:scene3d>
              <a:camera prst="orthographicFront"/>
              <a:lightRig rig="threePt" dir="t"/>
            </a:scene3d>
            <a:sp3d extrusionH="57150">
              <a:bevelT w="38100" h="38100"/>
            </a:sp3d>
          </a:bodyPr>
          <a:lstStyle/>
          <a:p>
            <a:r>
              <a:rPr lang="tr-TR" sz="2400" dirty="0">
                <a:ln>
                  <a:solidFill>
                    <a:schemeClr val="accent2">
                      <a:lumMod val="75000"/>
                    </a:schemeClr>
                  </a:solidFill>
                </a:ln>
                <a:solidFill>
                  <a:srgbClr val="C00000"/>
                </a:solidFill>
              </a:rPr>
              <a:t>Şartname ve Sözleşme Hazırlanması</a:t>
            </a:r>
          </a:p>
        </p:txBody>
      </p:sp>
      <p:sp>
        <p:nvSpPr>
          <p:cNvPr id="3" name="2 İçerik Yer Tutucusu"/>
          <p:cNvSpPr>
            <a:spLocks noGrp="1"/>
          </p:cNvSpPr>
          <p:nvPr>
            <p:ph idx="1"/>
          </p:nvPr>
        </p:nvSpPr>
        <p:spPr>
          <a:xfrm>
            <a:off x="467322" y="1547380"/>
            <a:ext cx="8324986" cy="4121899"/>
          </a:xfrm>
        </p:spPr>
        <p:txBody>
          <a:bodyPr>
            <a:noAutofit/>
          </a:bodyPr>
          <a:lstStyle/>
          <a:p>
            <a:pPr marL="0" indent="0" algn="just">
              <a:buNone/>
            </a:pPr>
            <a:endParaRPr lang="tr-TR" sz="2400" dirty="0"/>
          </a:p>
          <a:p>
            <a:pPr marL="0" indent="0" algn="just">
              <a:buNone/>
            </a:pPr>
            <a:r>
              <a:rPr lang="tr-TR" sz="2400" dirty="0"/>
              <a:t>Doğrudan temin uygulamasında şartname ve sözleşme düzenlenmesi </a:t>
            </a:r>
            <a:r>
              <a:rPr lang="tr-TR" sz="2400" b="1" dirty="0"/>
              <a:t>idarenin takdirinde </a:t>
            </a:r>
            <a:r>
              <a:rPr lang="tr-TR" sz="2400" dirty="0"/>
              <a:t>bir husus olmakla birlikte;</a:t>
            </a:r>
          </a:p>
          <a:p>
            <a:pPr marL="0" indent="0" algn="just">
              <a:buNone/>
            </a:pPr>
            <a:endParaRPr lang="tr-TR" sz="2400" dirty="0"/>
          </a:p>
          <a:p>
            <a:pPr algn="just">
              <a:buFont typeface="Wingdings" panose="05000000000000000000" pitchFamily="2" charset="2"/>
              <a:buChar char="Ø"/>
            </a:pPr>
            <a:r>
              <a:rPr lang="tr-TR" sz="2400" dirty="0"/>
              <a:t> </a:t>
            </a:r>
            <a:r>
              <a:rPr lang="tr-TR" sz="2400" dirty="0">
                <a:solidFill>
                  <a:srgbClr val="C00000"/>
                </a:solidFill>
              </a:rPr>
              <a:t>Özellikle süreli alımlarda</a:t>
            </a:r>
            <a:r>
              <a:rPr lang="tr-TR" sz="2400" dirty="0"/>
              <a:t>, bir başka ifadeyle işin gerçekleştirilmesinin belli bir süreye bağlı olduğu mal, hizmet veya yapım işlerinde </a:t>
            </a:r>
            <a:r>
              <a:rPr lang="tr-TR" sz="2400" u="sng" dirty="0">
                <a:solidFill>
                  <a:srgbClr val="C00000"/>
                </a:solidFill>
              </a:rPr>
              <a:t>sözleşme düzenlenmesi </a:t>
            </a:r>
            <a:r>
              <a:rPr lang="tr-TR" sz="2400" dirty="0"/>
              <a:t>gerekmektedir.</a:t>
            </a:r>
          </a:p>
        </p:txBody>
      </p:sp>
    </p:spTree>
    <p:extLst>
      <p:ext uri="{BB962C8B-B14F-4D97-AF65-F5344CB8AC3E}">
        <p14:creationId xmlns:p14="http://schemas.microsoft.com/office/powerpoint/2010/main" val="26586790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3746" y="810512"/>
            <a:ext cx="8564137" cy="857250"/>
          </a:xfrm>
        </p:spPr>
        <p:txBody>
          <a:bodyPr>
            <a:scene3d>
              <a:camera prst="orthographicFront"/>
              <a:lightRig rig="threePt" dir="t"/>
            </a:scene3d>
            <a:sp3d extrusionH="57150">
              <a:bevelT w="38100" h="38100"/>
            </a:sp3d>
          </a:bodyPr>
          <a:lstStyle/>
          <a:p>
            <a:pPr algn="l"/>
            <a:r>
              <a:rPr lang="tr-TR" sz="2800" dirty="0">
                <a:ln>
                  <a:solidFill>
                    <a:schemeClr val="accent2">
                      <a:lumMod val="75000"/>
                    </a:schemeClr>
                  </a:solidFill>
                </a:ln>
                <a:solidFill>
                  <a:srgbClr val="C00000"/>
                </a:solidFill>
              </a:rPr>
              <a:t>Harcama Talimatı Onay Belgesinin Düzenlenmesi</a:t>
            </a:r>
          </a:p>
        </p:txBody>
      </p:sp>
      <p:sp>
        <p:nvSpPr>
          <p:cNvPr id="3" name="2 İçerik Yer Tutucusu"/>
          <p:cNvSpPr>
            <a:spLocks noGrp="1"/>
          </p:cNvSpPr>
          <p:nvPr>
            <p:ph idx="1"/>
          </p:nvPr>
        </p:nvSpPr>
        <p:spPr>
          <a:xfrm>
            <a:off x="423746" y="1594624"/>
            <a:ext cx="8352264" cy="4560849"/>
          </a:xfrm>
        </p:spPr>
        <p:txBody>
          <a:bodyPr>
            <a:normAutofit fontScale="47500" lnSpcReduction="20000"/>
          </a:bodyPr>
          <a:lstStyle/>
          <a:p>
            <a:pPr marL="0" indent="0" algn="just">
              <a:lnSpc>
                <a:spcPct val="120000"/>
              </a:lnSpc>
              <a:buNone/>
            </a:pPr>
            <a:r>
              <a:rPr lang="tr-TR" sz="2850" dirty="0"/>
              <a:t>İhtiyacın oluşması ve doğrudan temin alım şartlarının sağlanmış olduğu durumlarda, gerçekleştirme görevlisinin talebi, harcama yetkilisinin oluru ile MYS sistemi üzerinden onay belgesi hazırlanır ve ihale yetkilisi tarafından piyasa fiyat araştırmasını yapacak personel belirlenerek onay belgesine işlenir ve onay belgesi imzalanarak alım süreci başlatılır. </a:t>
            </a:r>
          </a:p>
          <a:p>
            <a:pPr marL="0" indent="0" algn="just">
              <a:lnSpc>
                <a:spcPct val="120000"/>
              </a:lnSpc>
              <a:buNone/>
            </a:pPr>
            <a:endParaRPr lang="tr-TR" sz="1575" dirty="0"/>
          </a:p>
          <a:p>
            <a:pPr marL="0" indent="0" algn="just">
              <a:lnSpc>
                <a:spcPct val="120000"/>
              </a:lnSpc>
              <a:buNone/>
            </a:pPr>
            <a:r>
              <a:rPr lang="tr-TR" sz="2475" i="1" dirty="0"/>
              <a:t>“22’nci maddeye göre ihtiyaçların karşılanmasında onay belgesi düzenlenmesi, onayı takiben ihale yetkilisince görevlendirilen kişi veya kişiler tarafından piyasada fiyat araştırması yapılması ve buna ilişkin belgelerin dayanakları ile birlikte onay belgesine eklenmesi zorunludur.” </a:t>
            </a:r>
          </a:p>
          <a:p>
            <a:pPr marL="0" indent="0" algn="just">
              <a:lnSpc>
                <a:spcPct val="120000"/>
              </a:lnSpc>
              <a:buNone/>
            </a:pPr>
            <a:r>
              <a:rPr lang="tr-TR" sz="2175" i="1" dirty="0"/>
              <a:t>(Kamu İhale Genel Tebliği/Md.: 22.1.1.4</a:t>
            </a:r>
            <a:r>
              <a:rPr lang="tr-TR" sz="2175" b="1" i="1" dirty="0" smtClean="0"/>
              <a:t>)</a:t>
            </a:r>
          </a:p>
          <a:p>
            <a:pPr marL="0" indent="0" algn="just">
              <a:lnSpc>
                <a:spcPct val="120000"/>
              </a:lnSpc>
              <a:buNone/>
            </a:pPr>
            <a:endParaRPr lang="tr-TR" sz="2175" b="1" i="1" dirty="0"/>
          </a:p>
          <a:p>
            <a:pPr marL="0" indent="0" algn="just">
              <a:lnSpc>
                <a:spcPct val="120000"/>
              </a:lnSpc>
              <a:buNone/>
            </a:pPr>
            <a:r>
              <a:rPr lang="tr-TR" sz="4200" b="1" i="1" u="sng" dirty="0" smtClean="0">
                <a:solidFill>
                  <a:srgbClr val="FF0000"/>
                </a:solidFill>
              </a:rPr>
              <a:t>Önemli Uyarı:</a:t>
            </a:r>
            <a:r>
              <a:rPr lang="tr-TR" sz="4200" b="1" i="1" dirty="0" smtClean="0">
                <a:solidFill>
                  <a:srgbClr val="FF0000"/>
                </a:solidFill>
              </a:rPr>
              <a:t> </a:t>
            </a:r>
            <a:r>
              <a:rPr lang="tr-TR" sz="4200" b="1" i="1" dirty="0" smtClean="0"/>
              <a:t>MYS sisteminden düzenlediğimiz harcama talimatı onay belgesinin al kısmında yer alan gerçekleştirme görevlileri kısmına Piyasa Araştırma Görevlileri ve Muayene Komisyonu üyelerinin isimleri kesinlikle yazılmalıdır. Aksi takdirde söz konusu kişiler görevlendirilmiş sayılmazlar !</a:t>
            </a:r>
            <a:endParaRPr lang="tr-TR" sz="4200" b="1" i="1" dirty="0"/>
          </a:p>
        </p:txBody>
      </p:sp>
    </p:spTree>
    <p:extLst>
      <p:ext uri="{BB962C8B-B14F-4D97-AF65-F5344CB8AC3E}">
        <p14:creationId xmlns:p14="http://schemas.microsoft.com/office/powerpoint/2010/main" val="32305786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28289" y="1245762"/>
            <a:ext cx="7886700" cy="4351338"/>
          </a:xfrm>
        </p:spPr>
        <p:txBody>
          <a:bodyPr>
            <a:noAutofit/>
          </a:bodyPr>
          <a:lstStyle/>
          <a:p>
            <a:pPr marL="0" indent="0" algn="just">
              <a:buNone/>
            </a:pPr>
            <a:r>
              <a:rPr lang="tr-TR" dirty="0" smtClean="0"/>
              <a:t>Harcama </a:t>
            </a:r>
            <a:r>
              <a:rPr lang="tr-TR" dirty="0"/>
              <a:t>yetkilisi onay belgesiyle </a:t>
            </a:r>
            <a:r>
              <a:rPr lang="tr-TR" b="1" dirty="0"/>
              <a:t>ihtiyacın karşılanmasına</a:t>
            </a:r>
            <a:r>
              <a:rPr lang="tr-TR" dirty="0"/>
              <a:t> ve bütçede bu ihtiyaç için ayrılan </a:t>
            </a:r>
            <a:r>
              <a:rPr lang="tr-TR" b="1" dirty="0"/>
              <a:t>ödeneğin kullanılabilmesine </a:t>
            </a:r>
            <a:r>
              <a:rPr lang="tr-TR" dirty="0"/>
              <a:t>ön izin vermenin yanında, bu ihtiyacın Kanunun 22 nci maddesinde sayılan hallerden birisine girdiği ve </a:t>
            </a:r>
            <a:r>
              <a:rPr lang="tr-TR" b="1" dirty="0"/>
              <a:t>doğrudan teminle karşılanabileceği</a:t>
            </a:r>
            <a:r>
              <a:rPr lang="tr-TR" dirty="0"/>
              <a:t> hususuna da olur vermektedir</a:t>
            </a:r>
            <a:r>
              <a:rPr lang="tr-TR" dirty="0" smtClean="0"/>
              <a:t>.</a:t>
            </a:r>
          </a:p>
        </p:txBody>
      </p:sp>
    </p:spTree>
    <p:extLst>
      <p:ext uri="{BB962C8B-B14F-4D97-AF65-F5344CB8AC3E}">
        <p14:creationId xmlns:p14="http://schemas.microsoft.com/office/powerpoint/2010/main" val="254857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13416" y="720983"/>
            <a:ext cx="6172199" cy="857250"/>
          </a:xfrm>
        </p:spPr>
        <p:txBody>
          <a:bodyPr>
            <a:scene3d>
              <a:camera prst="orthographicFront"/>
              <a:lightRig rig="threePt" dir="t"/>
            </a:scene3d>
            <a:sp3d extrusionH="57150">
              <a:bevelT w="38100" h="38100"/>
            </a:sp3d>
          </a:bodyPr>
          <a:lstStyle/>
          <a:p>
            <a:r>
              <a:rPr lang="tr-TR" sz="3200" dirty="0">
                <a:ln>
                  <a:solidFill>
                    <a:schemeClr val="accent2">
                      <a:lumMod val="75000"/>
                    </a:schemeClr>
                  </a:solidFill>
                </a:ln>
                <a:solidFill>
                  <a:srgbClr val="C00000"/>
                </a:solidFill>
              </a:rPr>
              <a:t>Piyasa Fiyat Araştırması</a:t>
            </a:r>
          </a:p>
        </p:txBody>
      </p:sp>
      <p:sp>
        <p:nvSpPr>
          <p:cNvPr id="3" name="2 İçerik Yer Tutucusu"/>
          <p:cNvSpPr>
            <a:spLocks noGrp="1"/>
          </p:cNvSpPr>
          <p:nvPr>
            <p:ph idx="1"/>
          </p:nvPr>
        </p:nvSpPr>
        <p:spPr>
          <a:xfrm>
            <a:off x="457199" y="1215121"/>
            <a:ext cx="8084634" cy="5320214"/>
          </a:xfrm>
        </p:spPr>
        <p:txBody>
          <a:bodyPr>
            <a:normAutofit fontScale="92500" lnSpcReduction="20000"/>
          </a:bodyPr>
          <a:lstStyle/>
          <a:p>
            <a:pPr marL="0" indent="0" algn="just">
              <a:buNone/>
            </a:pPr>
            <a:endParaRPr lang="tr-TR" sz="1800" dirty="0">
              <a:cs typeface="Times New Roman" pitchFamily="18" charset="0"/>
            </a:endParaRPr>
          </a:p>
          <a:p>
            <a:pPr marL="0" indent="0" algn="just">
              <a:buNone/>
            </a:pPr>
            <a:r>
              <a:rPr lang="tr-TR" sz="2400" dirty="0">
                <a:cs typeface="Times New Roman" pitchFamily="18" charset="0"/>
              </a:rPr>
              <a:t>4734 sayılı K.İ.K’nun 22 nci maddesinin son fıkrasında; “Bu maddeye göre yapılacak alımlarda, ihale komisyonu kurma ve 10 uncu maddede sayılan yeterlilik kurallarını arama zorunluluğu bulunmaksızın, ihale yetkilisince görevlendirilecek </a:t>
            </a:r>
            <a:r>
              <a:rPr lang="tr-TR" sz="2400" b="1" dirty="0">
                <a:cs typeface="Times New Roman" pitchFamily="18" charset="0"/>
              </a:rPr>
              <a:t>kişi veya kişiler </a:t>
            </a:r>
            <a:r>
              <a:rPr lang="tr-TR" sz="2400" dirty="0">
                <a:cs typeface="Times New Roman" pitchFamily="18" charset="0"/>
              </a:rPr>
              <a:t>tarafından piyasada fiyat araştırması yapılarak ihtiyaçlar temin edilir” denilmektedir</a:t>
            </a:r>
            <a:r>
              <a:rPr lang="tr-TR" sz="2400" dirty="0" smtClean="0">
                <a:cs typeface="Times New Roman" pitchFamily="18" charset="0"/>
              </a:rPr>
              <a:t>.</a:t>
            </a:r>
          </a:p>
          <a:p>
            <a:pPr marL="0" indent="0" algn="just">
              <a:buNone/>
            </a:pPr>
            <a:r>
              <a:rPr lang="tr-TR" sz="2400" b="1" i="1" dirty="0">
                <a:solidFill>
                  <a:srgbClr val="FF0000"/>
                </a:solidFill>
              </a:rPr>
              <a:t>Önemli Uyarı: </a:t>
            </a:r>
            <a:r>
              <a:rPr lang="tr-TR" sz="2400" b="1" i="1" dirty="0"/>
              <a:t>MYS sisteminden harcama </a:t>
            </a:r>
            <a:r>
              <a:rPr lang="tr-TR" sz="2400" b="1" i="1" dirty="0" smtClean="0"/>
              <a:t>talimatı Onay Belgesi düzenlenmeden </a:t>
            </a:r>
            <a:r>
              <a:rPr lang="tr-TR" sz="2400" b="1" i="1" dirty="0"/>
              <a:t>piyasa araştırma yapılamaz! </a:t>
            </a:r>
            <a:r>
              <a:rPr lang="tr-TR" sz="2400" b="1" i="1" dirty="0" smtClean="0"/>
              <a:t>Burada tarih </a:t>
            </a:r>
            <a:r>
              <a:rPr lang="tr-TR" sz="2400" b="1" i="1" dirty="0"/>
              <a:t>sıralamasına dikkat edilmelidir, önce Harcama </a:t>
            </a:r>
            <a:r>
              <a:rPr lang="tr-TR" sz="2400" b="1" i="1" dirty="0" smtClean="0"/>
              <a:t>Talimatı hazırlanmalı; </a:t>
            </a:r>
            <a:r>
              <a:rPr lang="tr-TR" sz="2400" b="1" i="1" dirty="0"/>
              <a:t>sonra ileriki bir tarihte Piyasa araştırma Tutanağı düzenlenmelidir</a:t>
            </a:r>
            <a:r>
              <a:rPr lang="tr-TR" sz="2400" b="1" i="1" dirty="0" smtClean="0"/>
              <a:t>! </a:t>
            </a:r>
          </a:p>
          <a:p>
            <a:pPr marL="0" indent="0" algn="just">
              <a:buNone/>
            </a:pPr>
            <a:r>
              <a:rPr lang="tr-TR" sz="2400" b="1" u="sng" dirty="0" smtClean="0"/>
              <a:t>Örnek olarak : </a:t>
            </a:r>
          </a:p>
          <a:p>
            <a:pPr marL="0" indent="0" algn="just">
              <a:buNone/>
            </a:pPr>
            <a:r>
              <a:rPr lang="tr-TR" sz="2400" b="1" i="1" dirty="0" smtClean="0">
                <a:solidFill>
                  <a:srgbClr val="FF0000"/>
                </a:solidFill>
              </a:rPr>
              <a:t>Talep tarihi : </a:t>
            </a:r>
            <a:r>
              <a:rPr lang="tr-TR" sz="2400" b="1" i="1" dirty="0" smtClean="0"/>
              <a:t>10/01/2024 </a:t>
            </a:r>
          </a:p>
          <a:p>
            <a:pPr marL="0" indent="0" algn="just">
              <a:buNone/>
            </a:pPr>
            <a:r>
              <a:rPr lang="tr-TR" sz="2400" b="1" i="1" dirty="0" smtClean="0">
                <a:solidFill>
                  <a:srgbClr val="FF0000"/>
                </a:solidFill>
              </a:rPr>
              <a:t>Harcama Talimatı Onay Belgesi Tarihi: </a:t>
            </a:r>
            <a:r>
              <a:rPr lang="tr-TR" sz="2400" b="1" i="1" dirty="0" smtClean="0"/>
              <a:t>11/01/2024</a:t>
            </a:r>
          </a:p>
          <a:p>
            <a:pPr marL="0" indent="0" algn="just">
              <a:buNone/>
            </a:pPr>
            <a:r>
              <a:rPr lang="tr-TR" sz="2400" b="1" i="1" dirty="0" smtClean="0">
                <a:solidFill>
                  <a:srgbClr val="FF0000"/>
                </a:solidFill>
              </a:rPr>
              <a:t>Piyasa Araştırma Tutanağı Tarihi:</a:t>
            </a:r>
            <a:r>
              <a:rPr lang="tr-TR" sz="2400" b="1" i="1" dirty="0" smtClean="0"/>
              <a:t> 13/11/2024 (harcama talimatı tarihinden önceki bir tarih asla olamaz! Örneğin 10/01/2024 olamaz; harcama talimatı onay belgesi ile aynı tarih yani 11/01/2024 veya daha sonraki bir tarih olabilir.)</a:t>
            </a:r>
            <a:endParaRPr lang="tr-TR" sz="2400" b="1" i="1" dirty="0"/>
          </a:p>
          <a:p>
            <a:pPr marL="0" indent="0" algn="just">
              <a:buNone/>
            </a:pPr>
            <a:endParaRPr lang="tr-TR" sz="2400" dirty="0"/>
          </a:p>
        </p:txBody>
      </p:sp>
    </p:spTree>
    <p:extLst>
      <p:ext uri="{BB962C8B-B14F-4D97-AF65-F5344CB8AC3E}">
        <p14:creationId xmlns:p14="http://schemas.microsoft.com/office/powerpoint/2010/main" val="37685807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2"/>
          <a:stretch>
            <a:fillRect/>
          </a:stretch>
        </p:blipFill>
        <p:spPr>
          <a:xfrm>
            <a:off x="0" y="658740"/>
            <a:ext cx="8524875" cy="3366850"/>
          </a:xfrm>
          <a:prstGeom prst="rect">
            <a:avLst/>
          </a:prstGeom>
        </p:spPr>
      </p:pic>
      <p:sp>
        <p:nvSpPr>
          <p:cNvPr id="2" name="Unvan 1"/>
          <p:cNvSpPr>
            <a:spLocks noGrp="1"/>
          </p:cNvSpPr>
          <p:nvPr>
            <p:ph type="title"/>
          </p:nvPr>
        </p:nvSpPr>
        <p:spPr>
          <a:xfrm>
            <a:off x="247462" y="4132811"/>
            <a:ext cx="8785025" cy="427647"/>
          </a:xfrm>
        </p:spPr>
        <p:txBody>
          <a:bodyPr/>
          <a:lstStyle/>
          <a:p>
            <a:r>
              <a:rPr lang="tr-TR" u="sng" dirty="0" smtClean="0">
                <a:solidFill>
                  <a:srgbClr val="FF0000"/>
                </a:solidFill>
              </a:rPr>
              <a:t>Uyarı:</a:t>
            </a:r>
            <a:r>
              <a:rPr lang="tr-TR" dirty="0" smtClean="0"/>
              <a:t>  </a:t>
            </a:r>
            <a:br>
              <a:rPr lang="tr-TR" dirty="0" smtClean="0"/>
            </a:br>
            <a:r>
              <a:rPr lang="tr-TR" dirty="0" smtClean="0"/>
              <a:t>- Her ne kadar mevzuat yazılı teklif zorunlu tutmasa da, kanıtlanması açısından tekliflerin yazılı olarak alınmasını -öneriyorum. </a:t>
            </a:r>
            <a:br>
              <a:rPr lang="tr-TR" dirty="0" smtClean="0"/>
            </a:br>
            <a:r>
              <a:rPr lang="tr-TR" dirty="0" smtClean="0"/>
              <a:t>- Teklifler </a:t>
            </a:r>
            <a:r>
              <a:rPr lang="tr-TR" u="sng" dirty="0" smtClean="0"/>
              <a:t>imzalı kaşeli </a:t>
            </a:r>
            <a:r>
              <a:rPr lang="tr-TR" dirty="0" smtClean="0"/>
              <a:t>olmalıdır. </a:t>
            </a:r>
            <a:br>
              <a:rPr lang="tr-TR" dirty="0" smtClean="0"/>
            </a:br>
            <a:r>
              <a:rPr lang="tr-TR" dirty="0" smtClean="0"/>
              <a:t>- Fiyat teklifi firma tarafından kaşe ve imza yapıldıktan sonra taratılarak mail ile kurumun resmi e-posta adresine gönderilmeli veya elden teslim edilmelidir.</a:t>
            </a:r>
            <a:br>
              <a:rPr lang="tr-TR" dirty="0" smtClean="0"/>
            </a:br>
            <a:r>
              <a:rPr lang="tr-TR" dirty="0" smtClean="0"/>
              <a:t>- Tekliflerde İdare tarafından marka model </a:t>
            </a:r>
            <a:r>
              <a:rPr lang="tr-TR" u="sng" dirty="0" smtClean="0"/>
              <a:t>belirtilmemelidir</a:t>
            </a:r>
            <a:r>
              <a:rPr lang="tr-TR" dirty="0" smtClean="0"/>
              <a:t>.</a:t>
            </a:r>
            <a:endParaRPr lang="tr-TR" dirty="0"/>
          </a:p>
        </p:txBody>
      </p:sp>
    </p:spTree>
    <p:extLst>
      <p:ext uri="{BB962C8B-B14F-4D97-AF65-F5344CB8AC3E}">
        <p14:creationId xmlns:p14="http://schemas.microsoft.com/office/powerpoint/2010/main" val="844606740"/>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E390749-D5AC-4AD2-97CE-DC3341CA45A8}"/>
              </a:ext>
            </a:extLst>
          </p:cNvPr>
          <p:cNvSpPr>
            <a:spLocks noGrp="1"/>
          </p:cNvSpPr>
          <p:nvPr>
            <p:ph type="title"/>
          </p:nvPr>
        </p:nvSpPr>
        <p:spPr>
          <a:xfrm>
            <a:off x="224064" y="772886"/>
            <a:ext cx="9667068" cy="745900"/>
          </a:xfrm>
        </p:spPr>
        <p:txBody>
          <a:bodyPr>
            <a:normAutofit fontScale="90000"/>
            <a:scene3d>
              <a:camera prst="orthographicFront"/>
              <a:lightRig rig="threePt" dir="t"/>
            </a:scene3d>
            <a:sp3d extrusionH="57150">
              <a:bevelT w="38100" h="38100"/>
            </a:sp3d>
          </a:bodyPr>
          <a:lstStyle/>
          <a:p>
            <a:pPr algn="l"/>
            <a:r>
              <a:rPr lang="tr-TR" sz="2700" dirty="0">
                <a:ln>
                  <a:solidFill>
                    <a:schemeClr val="accent2">
                      <a:lumMod val="75000"/>
                    </a:schemeClr>
                  </a:solidFill>
                </a:ln>
                <a:solidFill>
                  <a:srgbClr val="C00000"/>
                </a:solidFill>
              </a:rPr>
              <a:t>Fiyat Araştırması </a:t>
            </a:r>
            <a:r>
              <a:rPr lang="tr-TR" sz="2700" dirty="0" smtClean="0">
                <a:ln>
                  <a:solidFill>
                    <a:schemeClr val="accent2">
                      <a:lumMod val="75000"/>
                    </a:schemeClr>
                  </a:solidFill>
                </a:ln>
                <a:solidFill>
                  <a:srgbClr val="C00000"/>
                </a:solidFill>
              </a:rPr>
              <a:t>Yapılırken </a:t>
            </a:r>
            <a:r>
              <a:rPr lang="tr-TR" sz="2700" dirty="0">
                <a:ln>
                  <a:solidFill>
                    <a:schemeClr val="accent2">
                      <a:lumMod val="75000"/>
                    </a:schemeClr>
                  </a:solidFill>
                </a:ln>
                <a:solidFill>
                  <a:srgbClr val="C00000"/>
                </a:solidFill>
              </a:rPr>
              <a:t>Dikkat Edilecek </a:t>
            </a:r>
            <a:r>
              <a:rPr lang="tr-TR" sz="2700" dirty="0" smtClean="0">
                <a:ln>
                  <a:solidFill>
                    <a:schemeClr val="accent2">
                      <a:lumMod val="75000"/>
                    </a:schemeClr>
                  </a:solidFill>
                </a:ln>
                <a:solidFill>
                  <a:srgbClr val="C00000"/>
                </a:solidFill>
              </a:rPr>
              <a:t>Hususlar</a:t>
            </a:r>
            <a:br>
              <a:rPr lang="tr-TR" sz="2700" dirty="0" smtClean="0">
                <a:ln>
                  <a:solidFill>
                    <a:schemeClr val="accent2">
                      <a:lumMod val="75000"/>
                    </a:schemeClr>
                  </a:solidFill>
                </a:ln>
                <a:solidFill>
                  <a:srgbClr val="C00000"/>
                </a:solidFill>
              </a:rPr>
            </a:br>
            <a:r>
              <a:rPr lang="tr-TR" sz="2700" dirty="0">
                <a:ln>
                  <a:solidFill>
                    <a:schemeClr val="accent2">
                      <a:lumMod val="75000"/>
                    </a:schemeClr>
                  </a:solidFill>
                </a:ln>
                <a:solidFill>
                  <a:srgbClr val="C00000"/>
                </a:solidFill>
              </a:rPr>
              <a:t/>
            </a:r>
            <a:br>
              <a:rPr lang="tr-TR" sz="2700" dirty="0">
                <a:ln>
                  <a:solidFill>
                    <a:schemeClr val="accent2">
                      <a:lumMod val="75000"/>
                    </a:schemeClr>
                  </a:solidFill>
                </a:ln>
                <a:solidFill>
                  <a:srgbClr val="C00000"/>
                </a:solidFill>
              </a:rPr>
            </a:br>
            <a:endParaRPr lang="tr-TR" sz="2700" dirty="0">
              <a:ln>
                <a:solidFill>
                  <a:schemeClr val="accent2">
                    <a:lumMod val="75000"/>
                  </a:schemeClr>
                </a:solidFill>
              </a:ln>
              <a:solidFill>
                <a:srgbClr val="C00000"/>
              </a:solidFill>
            </a:endParaRPr>
          </a:p>
        </p:txBody>
      </p:sp>
      <p:sp>
        <p:nvSpPr>
          <p:cNvPr id="3" name="İçerik Yer Tutucusu 2">
            <a:extLst>
              <a:ext uri="{FF2B5EF4-FFF2-40B4-BE49-F238E27FC236}">
                <a16:creationId xmlns:a16="http://schemas.microsoft.com/office/drawing/2014/main" xmlns="" id="{1593A2C4-FAD5-4142-A896-62F9FB99D383}"/>
              </a:ext>
            </a:extLst>
          </p:cNvPr>
          <p:cNvSpPr>
            <a:spLocks noGrp="1"/>
          </p:cNvSpPr>
          <p:nvPr>
            <p:ph idx="1"/>
          </p:nvPr>
        </p:nvSpPr>
        <p:spPr>
          <a:xfrm>
            <a:off x="224064" y="1145836"/>
            <a:ext cx="8618853" cy="4487775"/>
          </a:xfrm>
        </p:spPr>
        <p:txBody>
          <a:bodyPr>
            <a:normAutofit fontScale="85000" lnSpcReduction="20000"/>
          </a:bodyPr>
          <a:lstStyle/>
          <a:p>
            <a:pPr algn="just">
              <a:lnSpc>
                <a:spcPct val="90000"/>
              </a:lnSpc>
              <a:defRPr/>
            </a:pPr>
            <a:endParaRPr lang="tr-TR" sz="2250" dirty="0"/>
          </a:p>
          <a:p>
            <a:pPr algn="just">
              <a:lnSpc>
                <a:spcPct val="90000"/>
              </a:lnSpc>
              <a:buFont typeface="Courier New" panose="02070309020205020404" pitchFamily="49" charset="0"/>
              <a:buChar char="o"/>
              <a:defRPr/>
            </a:pPr>
            <a:r>
              <a:rPr lang="tr-TR" sz="2250" dirty="0"/>
              <a:t>Fiyat araştırması için yapılan çalışmalarda;</a:t>
            </a:r>
          </a:p>
          <a:p>
            <a:pPr algn="just">
              <a:lnSpc>
                <a:spcPct val="90000"/>
              </a:lnSpc>
              <a:buNone/>
              <a:defRPr/>
            </a:pPr>
            <a:r>
              <a:rPr lang="tr-TR" sz="2250" dirty="0"/>
              <a:t>		fiyat sorulacak kişi ve kuruluşlara yazılan yazıda fiyatı tespit edilecek </a:t>
            </a:r>
            <a:r>
              <a:rPr lang="tr-TR" sz="2250" b="1" i="1" u="sng" dirty="0"/>
              <a:t>iş kalemi veya malzemenin ayrıntılı özellikleri ve standardına yer verilmeli,</a:t>
            </a:r>
            <a:r>
              <a:rPr lang="tr-TR" sz="2250" b="1" dirty="0"/>
              <a:t> </a:t>
            </a:r>
          </a:p>
          <a:p>
            <a:pPr algn="just">
              <a:lnSpc>
                <a:spcPct val="90000"/>
              </a:lnSpc>
              <a:buNone/>
              <a:defRPr/>
            </a:pPr>
            <a:endParaRPr lang="tr-TR" sz="2250" dirty="0">
              <a:solidFill>
                <a:schemeClr val="hlink"/>
              </a:solidFill>
            </a:endParaRPr>
          </a:p>
          <a:p>
            <a:pPr algn="just">
              <a:lnSpc>
                <a:spcPct val="90000"/>
              </a:lnSpc>
              <a:buFont typeface="Courier New" panose="02070309020205020404" pitchFamily="49" charset="0"/>
              <a:buChar char="o"/>
              <a:defRPr/>
            </a:pPr>
            <a:r>
              <a:rPr lang="tr-TR" sz="2250" dirty="0"/>
              <a:t>Fiyat istenecek kişi ve kuruluşlara </a:t>
            </a:r>
            <a:r>
              <a:rPr lang="tr-TR" sz="2250" b="1" i="1" dirty="0"/>
              <a:t>aynı koşulları taşıyan yazılarla başvurulur</a:t>
            </a:r>
            <a:r>
              <a:rPr lang="tr-TR" sz="2250" dirty="0"/>
              <a:t> ve </a:t>
            </a:r>
            <a:r>
              <a:rPr lang="tr-TR" sz="2250" b="1" u="sng" dirty="0"/>
              <a:t>fiyatlar Katma Değer Vergisi hariç istenmeli. </a:t>
            </a:r>
          </a:p>
          <a:p>
            <a:pPr algn="just">
              <a:lnSpc>
                <a:spcPct val="90000"/>
              </a:lnSpc>
              <a:defRPr/>
            </a:pPr>
            <a:endParaRPr lang="tr-TR" sz="2250" b="1" u="sng" dirty="0">
              <a:solidFill>
                <a:schemeClr val="hlink"/>
              </a:solidFill>
            </a:endParaRPr>
          </a:p>
          <a:p>
            <a:pPr algn="just">
              <a:lnSpc>
                <a:spcPct val="90000"/>
              </a:lnSpc>
              <a:buFont typeface="Courier New" panose="02070309020205020404" pitchFamily="49" charset="0"/>
              <a:buChar char="o"/>
              <a:defRPr/>
            </a:pPr>
            <a:r>
              <a:rPr lang="tr-TR" sz="2250" dirty="0"/>
              <a:t>İstenen özellikleri taşımayan fiyat bildirimleri ve proforma faturaları dikkate alınmamalıdır</a:t>
            </a:r>
            <a:r>
              <a:rPr lang="tr-TR" sz="2250" dirty="0" smtClean="0"/>
              <a:t>.</a:t>
            </a:r>
          </a:p>
          <a:p>
            <a:pPr algn="just">
              <a:lnSpc>
                <a:spcPct val="90000"/>
              </a:lnSpc>
              <a:buFont typeface="Courier New" panose="02070309020205020404" pitchFamily="49" charset="0"/>
              <a:buChar char="o"/>
              <a:defRPr/>
            </a:pPr>
            <a:endParaRPr lang="tr-TR" sz="2250" dirty="0" smtClean="0"/>
          </a:p>
          <a:p>
            <a:pPr marL="0" indent="0" algn="just">
              <a:lnSpc>
                <a:spcPct val="90000"/>
              </a:lnSpc>
              <a:buNone/>
              <a:defRPr/>
            </a:pPr>
            <a:r>
              <a:rPr lang="tr-TR" sz="2600" b="1" i="1" u="sng" dirty="0" smtClean="0">
                <a:solidFill>
                  <a:srgbClr val="FF0000"/>
                </a:solidFill>
              </a:rPr>
              <a:t>Uyarı:</a:t>
            </a:r>
            <a:r>
              <a:rPr lang="tr-TR" sz="2600" b="1" i="1" dirty="0" smtClean="0">
                <a:solidFill>
                  <a:srgbClr val="FF0000"/>
                </a:solidFill>
              </a:rPr>
              <a:t> </a:t>
            </a:r>
            <a:r>
              <a:rPr lang="tr-TR" sz="2600" b="1" i="1" dirty="0" smtClean="0"/>
              <a:t>Teklifler kesinlikle aynı kişi tarafından, aynı el yazısı ile ve aynı kalemle </a:t>
            </a:r>
            <a:r>
              <a:rPr lang="tr-TR" sz="2600" b="1" i="1" u="sng" dirty="0" smtClean="0"/>
              <a:t>doldurulmamalıdır</a:t>
            </a:r>
            <a:r>
              <a:rPr lang="tr-TR" sz="2600" b="1" i="1" dirty="0" smtClean="0"/>
              <a:t>. Sayıştay denetçileri kurumlarda buna çok rastladıklarından bu konuya dikkat ediyorlar!</a:t>
            </a:r>
            <a:endParaRPr lang="tr-TR" sz="2600" b="1" i="1" dirty="0"/>
          </a:p>
          <a:p>
            <a:endParaRPr lang="tr-TR" dirty="0"/>
          </a:p>
        </p:txBody>
      </p:sp>
    </p:spTree>
    <p:extLst>
      <p:ext uri="{BB962C8B-B14F-4D97-AF65-F5344CB8AC3E}">
        <p14:creationId xmlns:p14="http://schemas.microsoft.com/office/powerpoint/2010/main" val="1297522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00210" y="2422789"/>
            <a:ext cx="6208059" cy="320735"/>
          </a:xfrm>
        </p:spPr>
        <p:txBody>
          <a:bodyPr>
            <a:noAutofit/>
          </a:bodyPr>
          <a:lstStyle/>
          <a:p>
            <a:pPr algn="ctr"/>
            <a:r>
              <a:rPr lang="tr-TR" sz="4800" dirty="0">
                <a:solidFill>
                  <a:schemeClr val="accent1">
                    <a:lumMod val="75000"/>
                  </a:schemeClr>
                </a:solidFill>
              </a:rPr>
              <a:t>DOĞRUDAN TEMİN ALIMLARI</a:t>
            </a:r>
          </a:p>
        </p:txBody>
      </p:sp>
    </p:spTree>
    <p:extLst>
      <p:ext uri="{BB962C8B-B14F-4D97-AF65-F5344CB8AC3E}">
        <p14:creationId xmlns:p14="http://schemas.microsoft.com/office/powerpoint/2010/main" val="122918866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12234" y="809777"/>
            <a:ext cx="8207298" cy="918662"/>
          </a:xfrm>
        </p:spPr>
        <p:txBody>
          <a:bodyPr>
            <a:noAutofit/>
            <a:scene3d>
              <a:camera prst="orthographicFront"/>
              <a:lightRig rig="threePt" dir="t"/>
            </a:scene3d>
            <a:sp3d extrusionH="57150">
              <a:bevelT w="38100" h="38100"/>
            </a:sp3d>
          </a:bodyPr>
          <a:lstStyle/>
          <a:p>
            <a:pPr algn="ctr"/>
            <a:r>
              <a:rPr lang="tr-TR" altLang="tr-TR" sz="2800" kern="0" dirty="0">
                <a:ln>
                  <a:solidFill>
                    <a:schemeClr val="accent2">
                      <a:lumMod val="75000"/>
                    </a:schemeClr>
                  </a:solidFill>
                </a:ln>
                <a:solidFill>
                  <a:srgbClr val="C00000"/>
                </a:solidFill>
                <a:cs typeface="Arial"/>
              </a:rPr>
              <a:t/>
            </a:r>
            <a:br>
              <a:rPr lang="tr-TR" altLang="tr-TR" sz="2800" kern="0" dirty="0">
                <a:ln>
                  <a:solidFill>
                    <a:schemeClr val="accent2">
                      <a:lumMod val="75000"/>
                    </a:schemeClr>
                  </a:solidFill>
                </a:ln>
                <a:solidFill>
                  <a:srgbClr val="C00000"/>
                </a:solidFill>
                <a:cs typeface="Arial"/>
              </a:rPr>
            </a:br>
            <a:r>
              <a:rPr lang="tr-TR" altLang="tr-TR" sz="2800" kern="0" dirty="0">
                <a:ln>
                  <a:solidFill>
                    <a:schemeClr val="accent2">
                      <a:lumMod val="75000"/>
                    </a:schemeClr>
                  </a:solidFill>
                </a:ln>
                <a:solidFill>
                  <a:srgbClr val="C00000"/>
                </a:solidFill>
                <a:cs typeface="Arial"/>
              </a:rPr>
              <a:t>Piyasa Fiyat Araştırması Sonucu Söz Konusu Limitlerin Aşılacağının Anlaşılması Durumu</a:t>
            </a:r>
            <a:r>
              <a:rPr lang="tr-TR" altLang="tr-TR" sz="3200" kern="0" dirty="0">
                <a:solidFill>
                  <a:srgbClr val="C00000"/>
                </a:solidFill>
                <a:latin typeface="Arial"/>
                <a:cs typeface="Arial"/>
              </a:rPr>
              <a:t/>
            </a:r>
            <a:br>
              <a:rPr lang="tr-TR" altLang="tr-TR" sz="3200" kern="0" dirty="0">
                <a:solidFill>
                  <a:srgbClr val="C00000"/>
                </a:solidFill>
                <a:latin typeface="Arial"/>
                <a:cs typeface="Arial"/>
              </a:rPr>
            </a:br>
            <a:endParaRPr lang="tr-TR" sz="3200" dirty="0">
              <a:solidFill>
                <a:srgbClr val="C00000"/>
              </a:solidFill>
            </a:endParaRPr>
          </a:p>
        </p:txBody>
      </p:sp>
      <p:sp>
        <p:nvSpPr>
          <p:cNvPr id="3" name="2 İçerik Yer Tutucusu"/>
          <p:cNvSpPr>
            <a:spLocks noGrp="1"/>
          </p:cNvSpPr>
          <p:nvPr>
            <p:ph idx="1"/>
          </p:nvPr>
        </p:nvSpPr>
        <p:spPr>
          <a:xfrm>
            <a:off x="434050" y="2416258"/>
            <a:ext cx="8408867" cy="3304318"/>
          </a:xfrm>
        </p:spPr>
        <p:txBody>
          <a:bodyPr>
            <a:normAutofit/>
          </a:bodyPr>
          <a:lstStyle/>
          <a:p>
            <a:pPr algn="just"/>
            <a:endParaRPr lang="tr-TR" altLang="tr-TR" dirty="0"/>
          </a:p>
          <a:p>
            <a:pPr algn="just">
              <a:buFont typeface="Wingdings" panose="05000000000000000000" pitchFamily="2" charset="2"/>
              <a:buChar char="Ø"/>
            </a:pPr>
            <a:r>
              <a:rPr lang="tr-TR" altLang="tr-TR" dirty="0"/>
              <a:t>Bu durumda doğrudan temin yönteminden vazgeçilerek ihtiyacın </a:t>
            </a:r>
            <a:r>
              <a:rPr lang="tr-TR" altLang="tr-TR" u="sng" dirty="0">
                <a:solidFill>
                  <a:srgbClr val="E62C00"/>
                </a:solidFill>
              </a:rPr>
              <a:t>Kanunun ilgili hükümlerine</a:t>
            </a:r>
            <a:r>
              <a:rPr lang="tr-TR" altLang="tr-TR" dirty="0"/>
              <a:t> göre uygun ihale yoluyla temin edilmesi gerekir</a:t>
            </a:r>
            <a:r>
              <a:rPr lang="tr-TR" altLang="tr-TR" dirty="0" smtClean="0"/>
              <a:t>.</a:t>
            </a:r>
            <a:endParaRPr lang="tr-TR" dirty="0"/>
          </a:p>
        </p:txBody>
      </p:sp>
    </p:spTree>
    <p:extLst>
      <p:ext uri="{BB962C8B-B14F-4D97-AF65-F5344CB8AC3E}">
        <p14:creationId xmlns:p14="http://schemas.microsoft.com/office/powerpoint/2010/main" val="29774773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E7205A6-B74D-45B7-A30B-8FBF1F52E8DF}"/>
              </a:ext>
            </a:extLst>
          </p:cNvPr>
          <p:cNvSpPr>
            <a:spLocks noGrp="1"/>
          </p:cNvSpPr>
          <p:nvPr>
            <p:ph type="title"/>
          </p:nvPr>
        </p:nvSpPr>
        <p:spPr>
          <a:xfrm>
            <a:off x="0" y="801397"/>
            <a:ext cx="8218449" cy="857250"/>
          </a:xfrm>
        </p:spPr>
        <p:txBody>
          <a:bodyPr>
            <a:normAutofit/>
            <a:scene3d>
              <a:camera prst="orthographicFront"/>
              <a:lightRig rig="threePt" dir="t"/>
            </a:scene3d>
            <a:sp3d extrusionH="57150">
              <a:bevelT w="38100" h="38100"/>
            </a:sp3d>
          </a:bodyPr>
          <a:lstStyle/>
          <a:p>
            <a:r>
              <a:rPr lang="tr-TR" sz="3200" dirty="0">
                <a:ln>
                  <a:solidFill>
                    <a:schemeClr val="accent2">
                      <a:lumMod val="75000"/>
                    </a:schemeClr>
                  </a:solidFill>
                </a:ln>
                <a:solidFill>
                  <a:srgbClr val="C00000"/>
                </a:solidFill>
                <a:latin typeface="+mn-lt"/>
              </a:rPr>
              <a:t>(22/d) Kapsamında Yasaklılık Teyidi</a:t>
            </a:r>
          </a:p>
        </p:txBody>
      </p:sp>
      <p:sp>
        <p:nvSpPr>
          <p:cNvPr id="3" name="İçerik Yer Tutucusu 2">
            <a:extLst>
              <a:ext uri="{FF2B5EF4-FFF2-40B4-BE49-F238E27FC236}">
                <a16:creationId xmlns:a16="http://schemas.microsoft.com/office/drawing/2014/main" xmlns="" id="{BE94FE97-6F1F-47EF-8C71-ABF25BC25F31}"/>
              </a:ext>
            </a:extLst>
          </p:cNvPr>
          <p:cNvSpPr>
            <a:spLocks noGrp="1"/>
          </p:cNvSpPr>
          <p:nvPr>
            <p:ph idx="1"/>
          </p:nvPr>
        </p:nvSpPr>
        <p:spPr>
          <a:xfrm>
            <a:off x="450229" y="1502530"/>
            <a:ext cx="8504200" cy="4738456"/>
          </a:xfrm>
        </p:spPr>
        <p:txBody>
          <a:bodyPr>
            <a:normAutofit fontScale="92500" lnSpcReduction="10000"/>
          </a:bodyPr>
          <a:lstStyle/>
          <a:p>
            <a:pPr>
              <a:defRPr/>
            </a:pPr>
            <a:r>
              <a:rPr lang="tr-TR" sz="2250" dirty="0"/>
              <a:t>Doğrudan Teminin </a:t>
            </a:r>
            <a:r>
              <a:rPr lang="x-none" sz="2250" b="1" i="1" u="sng" dirty="0"/>
              <a:t>22 nci maddesinin (d) bendinde </a:t>
            </a:r>
            <a:r>
              <a:rPr lang="x-none" sz="2250" dirty="0"/>
              <a:t>belirtilen parasal limit dahilinde yapılan alımlarda, </a:t>
            </a:r>
            <a:r>
              <a:rPr lang="x-none" sz="2250" b="1" dirty="0"/>
              <a:t>alım yapılacak gerçek veya tüzel kişinin </a:t>
            </a:r>
            <a:endParaRPr lang="tr-TR" sz="2250" b="1" dirty="0"/>
          </a:p>
          <a:p>
            <a:pPr marL="0" indent="0">
              <a:buNone/>
              <a:defRPr/>
            </a:pPr>
            <a:r>
              <a:rPr lang="tr-TR" sz="2250" dirty="0"/>
              <a:t>	</a:t>
            </a:r>
            <a:r>
              <a:rPr lang="tr-TR" sz="2025" dirty="0"/>
              <a:t>***</a:t>
            </a:r>
            <a:r>
              <a:rPr lang="tr-TR" sz="2250" b="1" dirty="0"/>
              <a:t>EKAP (Elektronik Kamu Alımları Platformu)’</a:t>
            </a:r>
            <a:r>
              <a:rPr lang="tr-TR" sz="2250" b="1" dirty="0" err="1"/>
              <a:t>ın</a:t>
            </a:r>
            <a:r>
              <a:rPr lang="tr-TR" sz="2250" b="1" dirty="0"/>
              <a:t> </a:t>
            </a:r>
            <a:r>
              <a:rPr lang="x-none" sz="2250" b="1" dirty="0"/>
              <a:t> internet sayfasındaki yasaklılar listesinde</a:t>
            </a:r>
            <a:r>
              <a:rPr lang="x-none" sz="2025" dirty="0"/>
              <a:t> bulunup bulunmadığının kontrol edilmesi </a:t>
            </a:r>
            <a:endParaRPr lang="tr-TR" sz="2025" dirty="0"/>
          </a:p>
          <a:p>
            <a:pPr marL="0" indent="0" algn="ctr">
              <a:buNone/>
              <a:defRPr/>
            </a:pPr>
            <a:r>
              <a:rPr lang="tr-TR" sz="2250" dirty="0"/>
              <a:t>v</a:t>
            </a:r>
            <a:r>
              <a:rPr lang="x-none" sz="2250" dirty="0"/>
              <a:t>e</a:t>
            </a:r>
            <a:endParaRPr lang="tr-TR" sz="2250" dirty="0"/>
          </a:p>
          <a:p>
            <a:pPr marL="0" indent="0">
              <a:buNone/>
              <a:defRPr/>
            </a:pPr>
            <a:r>
              <a:rPr lang="tr-TR" sz="2025" dirty="0"/>
              <a:t>	   </a:t>
            </a:r>
            <a:r>
              <a:rPr lang="x-none" sz="2025" dirty="0"/>
              <a:t> </a:t>
            </a:r>
            <a:r>
              <a:rPr lang="x-none" sz="2250" b="1" i="1" dirty="0"/>
              <a:t>yasaklı olduğunun </a:t>
            </a:r>
            <a:r>
              <a:rPr lang="x-none" sz="2250" i="1" dirty="0"/>
              <a:t>belirlenmesi durumunda, </a:t>
            </a:r>
            <a:r>
              <a:rPr lang="x-none" sz="2025" dirty="0"/>
              <a:t>söz konusu kişiden </a:t>
            </a:r>
            <a:r>
              <a:rPr lang="x-none" sz="2250" b="1" i="1" dirty="0"/>
              <a:t>alım yapılmaması </a:t>
            </a:r>
            <a:r>
              <a:rPr lang="x-none" b="1" dirty="0"/>
              <a:t>gerekmektedir.</a:t>
            </a:r>
            <a:endParaRPr lang="tr-TR" sz="2025" dirty="0"/>
          </a:p>
          <a:p>
            <a:pPr algn="r">
              <a:defRPr/>
            </a:pPr>
            <a:r>
              <a:rPr lang="tr-TR" sz="2025" b="1" i="1" dirty="0" smtClean="0"/>
              <a:t>(</a:t>
            </a:r>
            <a:r>
              <a:rPr lang="tr-TR" sz="2025" b="1" i="1" dirty="0"/>
              <a:t>KİK Genel Tebliği Md:30.5.4</a:t>
            </a:r>
            <a:r>
              <a:rPr lang="tr-TR" sz="2025" b="1" i="1" dirty="0" smtClean="0"/>
              <a:t>)</a:t>
            </a:r>
          </a:p>
          <a:p>
            <a:pPr algn="r">
              <a:defRPr/>
            </a:pPr>
            <a:endParaRPr lang="tr-TR" sz="1575" b="1" i="1" dirty="0"/>
          </a:p>
          <a:p>
            <a:r>
              <a:rPr lang="tr-TR" b="1" dirty="0" smtClean="0">
                <a:solidFill>
                  <a:srgbClr val="C00300"/>
                </a:solidFill>
              </a:rPr>
              <a:t>UYARI: </a:t>
            </a:r>
            <a:r>
              <a:rPr lang="tr-TR" dirty="0" smtClean="0"/>
              <a:t>Yasaklılık teyidi tarihi, piyasa fiyat araştırması tutanağı tarihi ile muayene kabul komisyonu tutanağı tarihi arasındaki bir tarih olmalıdır.</a:t>
            </a:r>
            <a:endParaRPr lang="tr-TR" dirty="0"/>
          </a:p>
        </p:txBody>
      </p:sp>
    </p:spTree>
    <p:extLst>
      <p:ext uri="{BB962C8B-B14F-4D97-AF65-F5344CB8AC3E}">
        <p14:creationId xmlns:p14="http://schemas.microsoft.com/office/powerpoint/2010/main" val="5434429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xmlns="" id="{511ABFEA-E5AE-4B72-8F67-CE7A65F60F8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875" y="903248"/>
            <a:ext cx="9038689" cy="5441795"/>
          </a:xfrm>
        </p:spPr>
      </p:pic>
    </p:spTree>
    <p:extLst>
      <p:ext uri="{BB962C8B-B14F-4D97-AF65-F5344CB8AC3E}">
        <p14:creationId xmlns:p14="http://schemas.microsoft.com/office/powerpoint/2010/main" val="30637317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çerik Yer Tutucusu 11">
            <a:extLst>
              <a:ext uri="{FF2B5EF4-FFF2-40B4-BE49-F238E27FC236}">
                <a16:creationId xmlns:a16="http://schemas.microsoft.com/office/drawing/2014/main" xmlns="" id="{C3F8A493-5BBD-4A02-AD90-5D5AB36F97C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03610" y="684587"/>
            <a:ext cx="7002966" cy="5493190"/>
          </a:xfrm>
        </p:spPr>
      </p:pic>
      <p:sp>
        <p:nvSpPr>
          <p:cNvPr id="2" name="Dikdörtgen 1">
            <a:extLst>
              <a:ext uri="{FF2B5EF4-FFF2-40B4-BE49-F238E27FC236}">
                <a16:creationId xmlns:a16="http://schemas.microsoft.com/office/drawing/2014/main" xmlns="" id="{7691361F-9427-42D5-A2A5-F8E353EA96BD}"/>
              </a:ext>
            </a:extLst>
          </p:cNvPr>
          <p:cNvSpPr/>
          <p:nvPr/>
        </p:nvSpPr>
        <p:spPr>
          <a:xfrm>
            <a:off x="4166904" y="3185944"/>
            <a:ext cx="648157" cy="1215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1013"/>
          </a:p>
        </p:txBody>
      </p:sp>
    </p:spTree>
    <p:extLst>
      <p:ext uri="{BB962C8B-B14F-4D97-AF65-F5344CB8AC3E}">
        <p14:creationId xmlns:p14="http://schemas.microsoft.com/office/powerpoint/2010/main" val="41542867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1873" y="834561"/>
            <a:ext cx="6172199" cy="857250"/>
          </a:xfrm>
        </p:spPr>
        <p:txBody>
          <a:bodyPr>
            <a:normAutofit/>
            <a:scene3d>
              <a:camera prst="orthographicFront"/>
              <a:lightRig rig="threePt" dir="t"/>
            </a:scene3d>
            <a:sp3d extrusionH="57150">
              <a:bevelT w="38100" h="38100"/>
            </a:sp3d>
          </a:bodyPr>
          <a:lstStyle/>
          <a:p>
            <a:r>
              <a:rPr lang="tr-TR" sz="2800" dirty="0">
                <a:ln>
                  <a:solidFill>
                    <a:schemeClr val="accent2">
                      <a:lumMod val="75000"/>
                    </a:schemeClr>
                  </a:solidFill>
                </a:ln>
                <a:solidFill>
                  <a:srgbClr val="C00000"/>
                </a:solidFill>
              </a:rPr>
              <a:t>Muayene ve Kabul işlemleri</a:t>
            </a:r>
          </a:p>
        </p:txBody>
      </p:sp>
      <p:sp>
        <p:nvSpPr>
          <p:cNvPr id="3" name="2 İçerik Yer Tutucusu"/>
          <p:cNvSpPr>
            <a:spLocks noGrp="1"/>
          </p:cNvSpPr>
          <p:nvPr>
            <p:ph idx="1"/>
          </p:nvPr>
        </p:nvSpPr>
        <p:spPr>
          <a:xfrm>
            <a:off x="211873" y="1413029"/>
            <a:ext cx="8798312" cy="4351338"/>
          </a:xfrm>
        </p:spPr>
        <p:txBody>
          <a:bodyPr/>
          <a:lstStyle/>
          <a:p>
            <a:pPr algn="just"/>
            <a:endParaRPr lang="tr-TR" sz="2400" dirty="0"/>
          </a:p>
          <a:p>
            <a:pPr marL="0" indent="0" algn="just">
              <a:buNone/>
            </a:pPr>
            <a:r>
              <a:rPr lang="tr-TR" sz="2400" dirty="0"/>
              <a:t>Teslim edilen mal, hizmet, yapım veya yapılan işin muayene ve kabul işlemleri, idarelerce kurulacak </a:t>
            </a:r>
            <a:r>
              <a:rPr lang="tr-TR" sz="2400" b="1" dirty="0"/>
              <a:t>en az üç kişilik </a:t>
            </a:r>
            <a:r>
              <a:rPr lang="tr-TR" sz="2400" dirty="0"/>
              <a:t>muayene ve kabul komisyonları tarafından yapılır. </a:t>
            </a:r>
            <a:r>
              <a:rPr lang="tr-TR" sz="2400" dirty="0">
                <a:solidFill>
                  <a:schemeClr val="tx1">
                    <a:lumMod val="95000"/>
                    <a:lumOff val="5000"/>
                  </a:schemeClr>
                </a:solidFill>
              </a:rPr>
              <a:t>Mal alımı veya yapılan iş yüklenici tarafından </a:t>
            </a:r>
            <a:r>
              <a:rPr lang="tr-TR" sz="2400" dirty="0">
                <a:solidFill>
                  <a:srgbClr val="C00000"/>
                </a:solidFill>
              </a:rPr>
              <a:t>idareye teslim edilmedikçe</a:t>
            </a:r>
            <a:r>
              <a:rPr lang="tr-TR" sz="2400" dirty="0">
                <a:solidFill>
                  <a:schemeClr val="tx1">
                    <a:lumMod val="95000"/>
                    <a:lumOff val="5000"/>
                  </a:schemeClr>
                </a:solidFill>
              </a:rPr>
              <a:t>;</a:t>
            </a:r>
          </a:p>
          <a:p>
            <a:pPr marL="0" indent="0" algn="ctr">
              <a:buNone/>
            </a:pPr>
            <a:r>
              <a:rPr lang="tr-TR" sz="2400" b="1" dirty="0" smtClean="0">
                <a:solidFill>
                  <a:srgbClr val="FF0000"/>
                </a:solidFill>
              </a:rPr>
              <a:t>** </a:t>
            </a:r>
            <a:r>
              <a:rPr lang="tr-TR" sz="2400" b="1" dirty="0">
                <a:solidFill>
                  <a:srgbClr val="FF0000"/>
                </a:solidFill>
              </a:rPr>
              <a:t>Muayene ve kabul işlemleri yapılamaz. </a:t>
            </a:r>
            <a:r>
              <a:rPr lang="tr-TR" sz="2400" b="1" dirty="0" smtClean="0">
                <a:solidFill>
                  <a:srgbClr val="FF0000"/>
                </a:solidFill>
              </a:rPr>
              <a:t>**</a:t>
            </a:r>
          </a:p>
          <a:p>
            <a:pPr marL="0" indent="0">
              <a:buNone/>
            </a:pPr>
            <a:endParaRPr lang="tr-TR" sz="2400" b="1" dirty="0" smtClean="0">
              <a:solidFill>
                <a:srgbClr val="FF0000"/>
              </a:solidFill>
            </a:endParaRPr>
          </a:p>
          <a:p>
            <a:pPr marL="0" indent="0">
              <a:buNone/>
            </a:pPr>
            <a:r>
              <a:rPr lang="tr-TR" sz="2400" b="1" dirty="0" smtClean="0">
                <a:solidFill>
                  <a:srgbClr val="FF0000"/>
                </a:solidFill>
              </a:rPr>
              <a:t>Uyarı: </a:t>
            </a:r>
            <a:r>
              <a:rPr lang="tr-TR" sz="2400" b="1" dirty="0" smtClean="0"/>
              <a:t>Önce ürünler gelir, muayene kabul tutanağı düzenlenir, kabul edilirse daha sonra firmadan fatura istenir.</a:t>
            </a:r>
          </a:p>
          <a:p>
            <a:pPr marL="0" indent="0">
              <a:buNone/>
            </a:pPr>
            <a:r>
              <a:rPr lang="tr-TR" sz="2400" b="1" dirty="0" smtClean="0"/>
              <a:t>Muayene Kabul Tutanağı tarihi Fatura tarihinden </a:t>
            </a:r>
            <a:r>
              <a:rPr lang="tr-TR" sz="2400" b="1" dirty="0" smtClean="0">
                <a:solidFill>
                  <a:srgbClr val="FF0000"/>
                </a:solidFill>
              </a:rPr>
              <a:t>önce</a:t>
            </a:r>
            <a:r>
              <a:rPr lang="tr-TR" sz="2400" b="1" dirty="0" smtClean="0"/>
              <a:t> veya aynı tarih olmalıdır! (Sayıştay denetçileri bu konuya çok dikkat ederler.)</a:t>
            </a:r>
            <a:endParaRPr lang="tr-TR" sz="2400" b="1" dirty="0"/>
          </a:p>
          <a:p>
            <a:endParaRPr lang="tr-TR" sz="3600" dirty="0"/>
          </a:p>
        </p:txBody>
      </p:sp>
    </p:spTree>
    <p:extLst>
      <p:ext uri="{BB962C8B-B14F-4D97-AF65-F5344CB8AC3E}">
        <p14:creationId xmlns:p14="http://schemas.microsoft.com/office/powerpoint/2010/main" val="7807446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1485903" y="1137943"/>
            <a:ext cx="5719238" cy="323060"/>
          </a:xfrm>
        </p:spPr>
        <p:txBody>
          <a:bodyPr>
            <a:noAutofit/>
          </a:bodyPr>
          <a:lstStyle/>
          <a:p>
            <a:r>
              <a:rPr lang="tr-TR" sz="2100" dirty="0">
                <a:solidFill>
                  <a:srgbClr val="C00000"/>
                </a:solidFill>
                <a:latin typeface="+mn-lt"/>
              </a:rPr>
              <a:t>Taşınır İşlem Fişi (TİF) Düzenlenmesi</a:t>
            </a:r>
            <a:r>
              <a:rPr lang="tr-TR" sz="2100" dirty="0">
                <a:latin typeface="+mn-lt"/>
              </a:rPr>
              <a:t/>
            </a:r>
            <a:br>
              <a:rPr lang="tr-TR" sz="2100" dirty="0">
                <a:latin typeface="+mn-lt"/>
              </a:rPr>
            </a:br>
            <a:endParaRPr lang="tr-TR" sz="1200" dirty="0">
              <a:latin typeface="+mn-lt"/>
            </a:endParaRPr>
          </a:p>
        </p:txBody>
      </p:sp>
      <p:sp>
        <p:nvSpPr>
          <p:cNvPr id="3" name="2 İçerik Yer Tutucusu"/>
          <p:cNvSpPr>
            <a:spLocks noGrp="1"/>
          </p:cNvSpPr>
          <p:nvPr>
            <p:ph idx="1"/>
          </p:nvPr>
        </p:nvSpPr>
        <p:spPr>
          <a:xfrm>
            <a:off x="534572" y="1839549"/>
            <a:ext cx="7315200" cy="4308033"/>
          </a:xfrm>
        </p:spPr>
        <p:txBody>
          <a:bodyPr>
            <a:noAutofit/>
          </a:bodyPr>
          <a:lstStyle/>
          <a:p>
            <a:pPr>
              <a:buNone/>
            </a:pPr>
            <a:r>
              <a:rPr lang="tr-TR" sz="1800" b="1" i="1" dirty="0"/>
              <a:t>     </a:t>
            </a:r>
            <a:r>
              <a:rPr lang="tr-TR" sz="1800" b="1" dirty="0"/>
              <a:t>Aşağıda sayılan hallerde taşınır işlem fişi düzenlenmez:</a:t>
            </a:r>
          </a:p>
          <a:p>
            <a:pPr algn="just">
              <a:buFont typeface="Wingdings" panose="05000000000000000000" pitchFamily="2" charset="2"/>
              <a:buChar char="q"/>
            </a:pPr>
            <a:r>
              <a:rPr lang="tr-TR" sz="1800" dirty="0"/>
              <a:t>Satın alındığı andan itibaren tüketimi yapılan su, doğalgaz, kum, çakıl, bahçe toprağı, bahçe gübresi ve benzeri madde alımları, </a:t>
            </a:r>
          </a:p>
          <a:p>
            <a:pPr algn="just">
              <a:buFont typeface="Wingdings" panose="05000000000000000000" pitchFamily="2" charset="2"/>
              <a:buChar char="q"/>
            </a:pPr>
            <a:r>
              <a:rPr lang="tr-TR" sz="1800" dirty="0"/>
              <a:t>Kısa sürede tüketilen mutfak tipi tüpler ve yangın söndürme tüplerine yapılan gaz </a:t>
            </a:r>
            <a:r>
              <a:rPr lang="tr-TR" sz="1800" dirty="0" err="1"/>
              <a:t>dolumları</a:t>
            </a:r>
            <a:r>
              <a:rPr lang="tr-TR" sz="1800" dirty="0"/>
              <a:t> ile yazıcı kartuşlarının </a:t>
            </a:r>
            <a:r>
              <a:rPr lang="tr-TR" sz="1800" dirty="0" err="1"/>
              <a:t>dolumları</a:t>
            </a:r>
            <a:r>
              <a:rPr lang="tr-TR" sz="1800" dirty="0"/>
              <a:t>, </a:t>
            </a:r>
          </a:p>
          <a:p>
            <a:pPr algn="just">
              <a:buFont typeface="Wingdings" panose="05000000000000000000" pitchFamily="2" charset="2"/>
              <a:buChar char="q"/>
            </a:pPr>
            <a:r>
              <a:rPr lang="tr-TR" sz="1800" dirty="0"/>
              <a:t>Makine, cihaz, taşıt ve iş makinelerinin servislerde yapılan bakım ve onarımlarında kullanılan yedek parçalar ile doğrudan taşıtların depolarına konulan akaryakıt, likit gaz ve yağ alımları, </a:t>
            </a:r>
          </a:p>
          <a:p>
            <a:pPr algn="just">
              <a:buFont typeface="Wingdings" panose="05000000000000000000" pitchFamily="2" charset="2"/>
              <a:buChar char="q"/>
            </a:pPr>
            <a:r>
              <a:rPr lang="tr-TR" sz="1800" dirty="0"/>
              <a:t>Dergi ve gazete gibi süreli yayın alımları ile arşivlenme niteliği olmayan kütüphane materyalleri.</a:t>
            </a:r>
          </a:p>
          <a:p>
            <a:pPr algn="just">
              <a:buNone/>
            </a:pPr>
            <a:endParaRPr lang="tr-TR" sz="1800" dirty="0"/>
          </a:p>
        </p:txBody>
      </p:sp>
    </p:spTree>
    <p:extLst>
      <p:ext uri="{BB962C8B-B14F-4D97-AF65-F5344CB8AC3E}">
        <p14:creationId xmlns:p14="http://schemas.microsoft.com/office/powerpoint/2010/main" val="7986014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25109" y="928366"/>
            <a:ext cx="8687801" cy="445607"/>
          </a:xfrm>
        </p:spPr>
        <p:txBody>
          <a:bodyPr>
            <a:noAutofit/>
            <a:scene3d>
              <a:camera prst="orthographicFront"/>
              <a:lightRig rig="threePt" dir="t"/>
            </a:scene3d>
            <a:sp3d extrusionH="57150">
              <a:bevelT w="38100" h="38100"/>
            </a:sp3d>
          </a:bodyPr>
          <a:lstStyle/>
          <a:p>
            <a:r>
              <a:rPr lang="tr-TR" sz="3200" dirty="0">
                <a:solidFill>
                  <a:srgbClr val="C00000"/>
                </a:solidFill>
              </a:rPr>
              <a:t> </a:t>
            </a:r>
            <a:r>
              <a:rPr lang="tr-TR" sz="3200" dirty="0">
                <a:ln>
                  <a:solidFill>
                    <a:schemeClr val="accent2">
                      <a:lumMod val="75000"/>
                    </a:schemeClr>
                  </a:solidFill>
                </a:ln>
                <a:solidFill>
                  <a:srgbClr val="C00000"/>
                </a:solidFill>
              </a:rPr>
              <a:t>Ödeme Evraklarının Düzenlenmesi</a:t>
            </a:r>
          </a:p>
        </p:txBody>
      </p:sp>
      <p:sp>
        <p:nvSpPr>
          <p:cNvPr id="3" name="2 İçerik Yer Tutucusu"/>
          <p:cNvSpPr>
            <a:spLocks noGrp="1"/>
          </p:cNvSpPr>
          <p:nvPr>
            <p:ph idx="1"/>
          </p:nvPr>
        </p:nvSpPr>
        <p:spPr>
          <a:xfrm>
            <a:off x="680225" y="1697792"/>
            <a:ext cx="8051180" cy="4401925"/>
          </a:xfrm>
        </p:spPr>
        <p:txBody>
          <a:bodyPr>
            <a:noAutofit/>
          </a:bodyPr>
          <a:lstStyle/>
          <a:p>
            <a:pPr>
              <a:buNone/>
            </a:pPr>
            <a:r>
              <a:rPr lang="tr-TR" sz="2400" dirty="0"/>
              <a:t>  </a:t>
            </a:r>
            <a:r>
              <a:rPr lang="tr-TR" sz="2400" b="1" dirty="0" smtClean="0"/>
              <a:t>(harcama </a:t>
            </a:r>
            <a:r>
              <a:rPr lang="tr-TR" sz="2400" b="1" dirty="0" err="1" smtClean="0"/>
              <a:t>belg.yön</a:t>
            </a:r>
            <a:r>
              <a:rPr lang="tr-TR" sz="2400" b="1" dirty="0" smtClean="0"/>
              <a:t>. Madde-63)</a:t>
            </a:r>
          </a:p>
          <a:p>
            <a:pPr>
              <a:buNone/>
            </a:pPr>
            <a:r>
              <a:rPr lang="tr-TR" sz="2400" b="1" dirty="0"/>
              <a:t>22 (d) Bendine Göre Yapılacak Alımlarda Ödeme Belgesine Eklenecek Belgeler:</a:t>
            </a:r>
          </a:p>
          <a:p>
            <a:pPr>
              <a:buFont typeface="Wingdings" panose="05000000000000000000" pitchFamily="2" charset="2"/>
              <a:buChar char="Ø"/>
            </a:pPr>
            <a:r>
              <a:rPr lang="tr-TR" sz="2400" dirty="0" smtClean="0"/>
              <a:t>Fatura </a:t>
            </a:r>
            <a:endParaRPr lang="tr-TR" sz="2400" dirty="0"/>
          </a:p>
          <a:p>
            <a:pPr>
              <a:buFont typeface="Wingdings" panose="05000000000000000000" pitchFamily="2" charset="2"/>
              <a:buChar char="Ø"/>
            </a:pPr>
            <a:r>
              <a:rPr lang="tr-TR" sz="2400" dirty="0"/>
              <a:t>Onay Belgesi </a:t>
            </a:r>
          </a:p>
          <a:p>
            <a:pPr>
              <a:buFont typeface="Wingdings" panose="05000000000000000000" pitchFamily="2" charset="2"/>
              <a:buChar char="Ø"/>
            </a:pPr>
            <a:r>
              <a:rPr lang="tr-TR" sz="2400" dirty="0"/>
              <a:t>Piyasa Fiyat Araştırması Tutanağı</a:t>
            </a:r>
          </a:p>
          <a:p>
            <a:pPr>
              <a:buFont typeface="Wingdings" panose="05000000000000000000" pitchFamily="2" charset="2"/>
              <a:buChar char="Ø"/>
            </a:pPr>
            <a:r>
              <a:rPr lang="tr-TR" sz="2400" dirty="0" smtClean="0"/>
              <a:t>Düzenlenmesi </a:t>
            </a:r>
            <a:r>
              <a:rPr lang="tr-TR" sz="2400" dirty="0"/>
              <a:t>gerekli görülmüş </a:t>
            </a:r>
            <a:r>
              <a:rPr lang="tr-TR" sz="2400" dirty="0" smtClean="0"/>
              <a:t>ise sözleşme</a:t>
            </a:r>
            <a:endParaRPr lang="tr-TR" sz="2400" dirty="0"/>
          </a:p>
          <a:p>
            <a:pPr algn="just">
              <a:buFont typeface="Wingdings" panose="05000000000000000000" pitchFamily="2" charset="2"/>
              <a:buChar char="Ø"/>
            </a:pPr>
            <a:r>
              <a:rPr lang="tr-TR" sz="2400" dirty="0"/>
              <a:t>Muayene ve kabul komisyonu tutanağı </a:t>
            </a:r>
          </a:p>
          <a:p>
            <a:pPr algn="just">
              <a:buFont typeface="Wingdings" panose="05000000000000000000" pitchFamily="2" charset="2"/>
              <a:buChar char="Ø"/>
            </a:pPr>
            <a:r>
              <a:rPr lang="tr-TR" sz="2400" dirty="0" smtClean="0">
                <a:cs typeface="Times New Roman" pitchFamily="18" charset="0"/>
              </a:rPr>
              <a:t>Mal </a:t>
            </a:r>
            <a:r>
              <a:rPr lang="tr-TR" sz="2400" dirty="0">
                <a:cs typeface="Times New Roman" pitchFamily="18" charset="0"/>
              </a:rPr>
              <a:t>ve  malzeme  alımlarında Taşınır  işlem fişi (TİF</a:t>
            </a:r>
            <a:r>
              <a:rPr lang="tr-TR" sz="2400" dirty="0" smtClean="0">
                <a:cs typeface="Times New Roman" pitchFamily="18" charset="0"/>
              </a:rPr>
              <a:t>)</a:t>
            </a:r>
            <a:endParaRPr lang="tr-TR" sz="2400" dirty="0">
              <a:cs typeface="Times New Roman" pitchFamily="18" charset="0"/>
            </a:endParaRPr>
          </a:p>
          <a:p>
            <a:pPr algn="just">
              <a:buFont typeface="Wingdings" panose="05000000000000000000" pitchFamily="2" charset="2"/>
              <a:buChar char="Ø"/>
            </a:pPr>
            <a:r>
              <a:rPr lang="tr-TR" sz="2400" dirty="0">
                <a:cs typeface="Times New Roman" pitchFamily="18" charset="0"/>
              </a:rPr>
              <a:t>Ödeme belgesine eklenir.</a:t>
            </a:r>
            <a:endParaRPr lang="tr-TR" sz="2400" dirty="0"/>
          </a:p>
        </p:txBody>
      </p:sp>
    </p:spTree>
    <p:extLst>
      <p:ext uri="{BB962C8B-B14F-4D97-AF65-F5344CB8AC3E}">
        <p14:creationId xmlns:p14="http://schemas.microsoft.com/office/powerpoint/2010/main" val="27658304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829892"/>
            <a:ext cx="8687801" cy="445607"/>
          </a:xfrm>
        </p:spPr>
        <p:txBody>
          <a:bodyPr>
            <a:noAutofit/>
            <a:scene3d>
              <a:camera prst="orthographicFront"/>
              <a:lightRig rig="threePt" dir="t"/>
            </a:scene3d>
            <a:sp3d extrusionH="57150">
              <a:bevelT w="38100" h="38100"/>
            </a:sp3d>
          </a:bodyPr>
          <a:lstStyle/>
          <a:p>
            <a:r>
              <a:rPr lang="tr-TR" sz="3200" dirty="0">
                <a:solidFill>
                  <a:srgbClr val="FF0000"/>
                </a:solidFill>
                <a:latin typeface="+mn-lt"/>
              </a:rPr>
              <a:t>DOĞRUDAN TEMİN YÖNTEMİYLE YAPILAN </a:t>
            </a:r>
            <a:r>
              <a:rPr lang="tr-TR" sz="3200" dirty="0" smtClean="0">
                <a:solidFill>
                  <a:srgbClr val="FF0000"/>
                </a:solidFill>
                <a:latin typeface="+mn-lt"/>
              </a:rPr>
              <a:t>ALIMLARDAN YAPILAN </a:t>
            </a:r>
            <a:r>
              <a:rPr lang="tr-TR" sz="3200" dirty="0">
                <a:solidFill>
                  <a:srgbClr val="FF0000"/>
                </a:solidFill>
                <a:latin typeface="+mn-lt"/>
              </a:rPr>
              <a:t>KESİNTİLER</a:t>
            </a:r>
            <a:endParaRPr lang="tr-TR" sz="3200" dirty="0">
              <a:ln>
                <a:solidFill>
                  <a:schemeClr val="accent2">
                    <a:lumMod val="75000"/>
                  </a:schemeClr>
                </a:solidFill>
              </a:ln>
              <a:solidFill>
                <a:srgbClr val="FF0000"/>
              </a:solidFill>
              <a:latin typeface="+mn-lt"/>
            </a:endParaRPr>
          </a:p>
        </p:txBody>
      </p:sp>
      <p:sp>
        <p:nvSpPr>
          <p:cNvPr id="4" name="İçerik Yer Tutucusu 3"/>
          <p:cNvSpPr>
            <a:spLocks noGrp="1"/>
          </p:cNvSpPr>
          <p:nvPr>
            <p:ph idx="1"/>
          </p:nvPr>
        </p:nvSpPr>
        <p:spPr/>
        <p:txBody>
          <a:bodyPr/>
          <a:lstStyle/>
          <a:p>
            <a:r>
              <a:rPr lang="tr-TR" sz="2400" b="1" dirty="0">
                <a:latin typeface="+mn-lt"/>
              </a:rPr>
              <a:t>Damga Vergisi: </a:t>
            </a:r>
            <a:r>
              <a:rPr lang="tr-TR" sz="2400" dirty="0">
                <a:latin typeface="+mn-lt"/>
              </a:rPr>
              <a:t>193 sayılı Damga Vergisi Kanunun ek (I) sayılı cetveline istinaden ödeme emri belgelerinden binde </a:t>
            </a:r>
            <a:r>
              <a:rPr lang="tr-TR" sz="2400" dirty="0" smtClean="0">
                <a:latin typeface="+mn-lt"/>
              </a:rPr>
              <a:t>9,48 </a:t>
            </a:r>
            <a:r>
              <a:rPr lang="tr-TR" sz="2400" dirty="0">
                <a:latin typeface="+mn-lt"/>
              </a:rPr>
              <a:t>oranında damga vergisi kesilir. (Muafiyet ve istisnalar hariç</a:t>
            </a:r>
            <a:r>
              <a:rPr lang="tr-TR" sz="2400" dirty="0" smtClean="0">
                <a:latin typeface="+mn-lt"/>
              </a:rPr>
              <a:t>)</a:t>
            </a:r>
          </a:p>
          <a:p>
            <a:pPr algn="just"/>
            <a:r>
              <a:rPr lang="tr-TR" sz="2400" b="1" dirty="0">
                <a:latin typeface="+mn-lt"/>
              </a:rPr>
              <a:t>Sözleşme Damga Vergisi: </a:t>
            </a:r>
            <a:r>
              <a:rPr lang="tr-TR" sz="2400" dirty="0">
                <a:latin typeface="+mn-lt"/>
              </a:rPr>
              <a:t>Doğrudan temin yöntemiyle gerçekleştirilen alımlara ilişkin olarak </a:t>
            </a:r>
            <a:r>
              <a:rPr lang="tr-TR" sz="2400" u="sng" dirty="0">
                <a:latin typeface="+mn-lt"/>
              </a:rPr>
              <a:t>sözleşme imzalanmış ise</a:t>
            </a:r>
            <a:r>
              <a:rPr lang="tr-TR" sz="2400" dirty="0">
                <a:latin typeface="+mn-lt"/>
              </a:rPr>
              <a:t>, (binde 9,48 oranında) damga vergisi tahsil edilmesi </a:t>
            </a:r>
            <a:r>
              <a:rPr lang="tr-TR" sz="2400" dirty="0" smtClean="0">
                <a:latin typeface="+mn-lt"/>
              </a:rPr>
              <a:t>gerekmektedir.</a:t>
            </a:r>
            <a:endParaRPr lang="tr-TR" sz="2400" dirty="0">
              <a:latin typeface="+mn-lt"/>
            </a:endParaRPr>
          </a:p>
          <a:p>
            <a:pPr algn="just"/>
            <a:r>
              <a:rPr lang="tr-TR" sz="2400" b="1" dirty="0" err="1">
                <a:latin typeface="+mn-lt"/>
              </a:rPr>
              <a:t>Kdv</a:t>
            </a:r>
            <a:r>
              <a:rPr lang="tr-TR" sz="2400" b="1" dirty="0">
                <a:latin typeface="+mn-lt"/>
              </a:rPr>
              <a:t> </a:t>
            </a:r>
            <a:r>
              <a:rPr lang="tr-TR" sz="2400" b="1" dirty="0" err="1">
                <a:latin typeface="+mn-lt"/>
              </a:rPr>
              <a:t>Tevkifatı</a:t>
            </a:r>
            <a:r>
              <a:rPr lang="tr-TR" sz="2400" b="1" dirty="0">
                <a:latin typeface="+mn-lt"/>
              </a:rPr>
              <a:t>: </a:t>
            </a:r>
            <a:r>
              <a:rPr lang="tr-TR" sz="2400" dirty="0">
                <a:latin typeface="+mn-lt"/>
              </a:rPr>
              <a:t>3065 sayılı Katma Değer Vergisi Kanunu ve 117 Sıra </a:t>
            </a:r>
            <a:r>
              <a:rPr lang="tr-TR" sz="2400" dirty="0" err="1">
                <a:latin typeface="+mn-lt"/>
              </a:rPr>
              <a:t>Nolu</a:t>
            </a:r>
            <a:r>
              <a:rPr lang="tr-TR" sz="2400" dirty="0">
                <a:latin typeface="+mn-lt"/>
              </a:rPr>
              <a:t> Katma Değer Vergisi Genel Tebliği uyarınca, alımı yapılan </a:t>
            </a:r>
            <a:r>
              <a:rPr lang="tr-TR" sz="2400" b="1" dirty="0">
                <a:latin typeface="+mn-lt"/>
              </a:rPr>
              <a:t>Hizmet alımlarında</a:t>
            </a:r>
            <a:r>
              <a:rPr lang="tr-TR" sz="2400" dirty="0">
                <a:latin typeface="+mn-lt"/>
              </a:rPr>
              <a:t> aynı tebliğde belirtilen </a:t>
            </a:r>
            <a:r>
              <a:rPr lang="tr-TR" sz="2400" u="sng" dirty="0">
                <a:latin typeface="+mn-lt"/>
              </a:rPr>
              <a:t>oranlarda</a:t>
            </a:r>
            <a:r>
              <a:rPr lang="tr-TR" sz="2400" dirty="0">
                <a:latin typeface="+mn-lt"/>
              </a:rPr>
              <a:t> uygulanır. </a:t>
            </a:r>
            <a:r>
              <a:rPr lang="tr-TR" sz="2400" dirty="0" smtClean="0">
                <a:latin typeface="+mn-lt"/>
              </a:rPr>
              <a:t>KDV dahil 2000 TL. altındaki ödemelerde </a:t>
            </a:r>
            <a:r>
              <a:rPr lang="tr-TR" sz="2400" dirty="0" err="1" smtClean="0">
                <a:latin typeface="+mn-lt"/>
              </a:rPr>
              <a:t>tevkifat</a:t>
            </a:r>
            <a:r>
              <a:rPr lang="tr-TR" sz="2400" dirty="0" smtClean="0">
                <a:latin typeface="+mn-lt"/>
              </a:rPr>
              <a:t> uygulanmaz. </a:t>
            </a:r>
          </a:p>
          <a:p>
            <a:endParaRPr lang="tr-TR" sz="2400" dirty="0">
              <a:latin typeface="+mn-lt"/>
            </a:endParaRPr>
          </a:p>
          <a:p>
            <a:endParaRPr lang="tr-TR" sz="2400" dirty="0">
              <a:latin typeface="+mn-lt"/>
            </a:endParaRPr>
          </a:p>
        </p:txBody>
      </p:sp>
    </p:spTree>
    <p:extLst>
      <p:ext uri="{BB962C8B-B14F-4D97-AF65-F5344CB8AC3E}">
        <p14:creationId xmlns:p14="http://schemas.microsoft.com/office/powerpoint/2010/main" val="17154203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7CE9446-8B83-48D2-9082-432F9078C02D}"/>
              </a:ext>
            </a:extLst>
          </p:cNvPr>
          <p:cNvSpPr>
            <a:spLocks noGrp="1"/>
          </p:cNvSpPr>
          <p:nvPr>
            <p:ph type="title"/>
          </p:nvPr>
        </p:nvSpPr>
        <p:spPr>
          <a:xfrm>
            <a:off x="827981" y="1040578"/>
            <a:ext cx="6172199" cy="857250"/>
          </a:xfrm>
        </p:spPr>
        <p:txBody>
          <a:bodyPr>
            <a:noAutofit/>
            <a:scene3d>
              <a:camera prst="orthographicFront"/>
              <a:lightRig rig="threePt" dir="t"/>
            </a:scene3d>
            <a:sp3d extrusionH="57150">
              <a:bevelT w="38100" h="38100"/>
            </a:sp3d>
          </a:bodyPr>
          <a:lstStyle/>
          <a:p>
            <a:r>
              <a:rPr lang="x-none" sz="2800" dirty="0">
                <a:ln>
                  <a:solidFill>
                    <a:schemeClr val="accent2">
                      <a:lumMod val="75000"/>
                    </a:schemeClr>
                  </a:solidFill>
                </a:ln>
                <a:solidFill>
                  <a:srgbClr val="C00000"/>
                </a:solidFill>
                <a:latin typeface="+mn-lt"/>
              </a:rPr>
              <a:t>Doğrudan </a:t>
            </a:r>
            <a:r>
              <a:rPr lang="tr-TR" sz="2800" dirty="0">
                <a:ln>
                  <a:solidFill>
                    <a:schemeClr val="accent2">
                      <a:lumMod val="75000"/>
                    </a:schemeClr>
                  </a:solidFill>
                </a:ln>
                <a:solidFill>
                  <a:srgbClr val="C00000"/>
                </a:solidFill>
                <a:latin typeface="+mn-lt"/>
              </a:rPr>
              <a:t>T</a:t>
            </a:r>
            <a:r>
              <a:rPr lang="x-none" sz="2800" dirty="0">
                <a:ln>
                  <a:solidFill>
                    <a:schemeClr val="accent2">
                      <a:lumMod val="75000"/>
                    </a:schemeClr>
                  </a:solidFill>
                </a:ln>
                <a:solidFill>
                  <a:srgbClr val="C00000"/>
                </a:solidFill>
                <a:latin typeface="+mn-lt"/>
              </a:rPr>
              <a:t>emin</a:t>
            </a:r>
            <a:r>
              <a:rPr lang="tr-TR" sz="2800" dirty="0">
                <a:ln>
                  <a:solidFill>
                    <a:schemeClr val="accent2">
                      <a:lumMod val="75000"/>
                    </a:schemeClr>
                  </a:solidFill>
                </a:ln>
                <a:solidFill>
                  <a:srgbClr val="C00000"/>
                </a:solidFill>
                <a:latin typeface="+mn-lt"/>
              </a:rPr>
              <a:t>in </a:t>
            </a:r>
            <a:r>
              <a:rPr lang="tr-TR" sz="2800" dirty="0" err="1">
                <a:ln>
                  <a:solidFill>
                    <a:schemeClr val="accent2">
                      <a:lumMod val="75000"/>
                    </a:schemeClr>
                  </a:solidFill>
                </a:ln>
                <a:solidFill>
                  <a:srgbClr val="C00000"/>
                </a:solidFill>
                <a:latin typeface="+mn-lt"/>
              </a:rPr>
              <a:t>EKAP’a</a:t>
            </a:r>
            <a:r>
              <a:rPr lang="tr-TR" sz="2800" dirty="0">
                <a:ln>
                  <a:solidFill>
                    <a:schemeClr val="accent2">
                      <a:lumMod val="75000"/>
                    </a:schemeClr>
                  </a:solidFill>
                </a:ln>
                <a:solidFill>
                  <a:srgbClr val="C00000"/>
                </a:solidFill>
                <a:latin typeface="+mn-lt"/>
              </a:rPr>
              <a:t> Bildirilmesi</a:t>
            </a:r>
          </a:p>
        </p:txBody>
      </p:sp>
      <p:sp>
        <p:nvSpPr>
          <p:cNvPr id="3" name="İçerik Yer Tutucusu 2">
            <a:extLst>
              <a:ext uri="{FF2B5EF4-FFF2-40B4-BE49-F238E27FC236}">
                <a16:creationId xmlns:a16="http://schemas.microsoft.com/office/drawing/2014/main" xmlns="" id="{615D4F2E-9BCF-4728-B829-A1CEC64A0EC4}"/>
              </a:ext>
            </a:extLst>
          </p:cNvPr>
          <p:cNvSpPr>
            <a:spLocks noGrp="1"/>
          </p:cNvSpPr>
          <p:nvPr>
            <p:ph idx="1"/>
          </p:nvPr>
        </p:nvSpPr>
        <p:spPr>
          <a:xfrm>
            <a:off x="546627" y="1918610"/>
            <a:ext cx="7959180" cy="3657062"/>
          </a:xfrm>
        </p:spPr>
        <p:txBody>
          <a:bodyPr>
            <a:normAutofit/>
          </a:bodyPr>
          <a:lstStyle/>
          <a:p>
            <a:pPr marL="0" indent="0">
              <a:buNone/>
              <a:defRPr/>
            </a:pPr>
            <a:r>
              <a:rPr lang="tr-TR" dirty="0"/>
              <a:t>Doğrudan temin yoluyla yapılan alımlar için;</a:t>
            </a:r>
          </a:p>
          <a:p>
            <a:pPr marL="0" indent="0">
              <a:buNone/>
              <a:defRPr/>
            </a:pPr>
            <a:endParaRPr lang="tr-TR" dirty="0"/>
          </a:p>
          <a:p>
            <a:pPr marL="0" indent="0">
              <a:buNone/>
              <a:defRPr/>
            </a:pPr>
            <a:r>
              <a:rPr lang="tr-TR" dirty="0"/>
              <a:t>“</a:t>
            </a:r>
            <a:r>
              <a:rPr lang="tr-TR" b="1" i="1" dirty="0"/>
              <a:t>Doğrudan Temin Kayıt Formu” </a:t>
            </a:r>
            <a:r>
              <a:rPr lang="tr-TR" dirty="0"/>
              <a:t>temin tarihini takip eden </a:t>
            </a:r>
            <a:r>
              <a:rPr lang="tr-TR" b="1" dirty="0"/>
              <a:t>ayın 10 uncu gününe </a:t>
            </a:r>
            <a:r>
              <a:rPr lang="tr-TR" dirty="0"/>
              <a:t>kadar, usulüne uygun olarak ilgili kısımlar doldurulduktan sonra </a:t>
            </a:r>
            <a:r>
              <a:rPr lang="tr-TR" b="1" dirty="0" smtClean="0"/>
              <a:t>Kamu İhale Kuruluna internet </a:t>
            </a:r>
            <a:r>
              <a:rPr lang="tr-TR" b="1" dirty="0"/>
              <a:t>üzerinden </a:t>
            </a:r>
            <a:r>
              <a:rPr lang="tr-TR" dirty="0"/>
              <a:t>gönderilmelidir. </a:t>
            </a:r>
          </a:p>
          <a:p>
            <a:pPr marL="0" indent="0">
              <a:buNone/>
              <a:defRPr/>
            </a:pPr>
            <a:endParaRPr lang="tr-TR" sz="3200" dirty="0"/>
          </a:p>
          <a:p>
            <a:pPr marL="0" indent="0">
              <a:buNone/>
              <a:defRPr/>
            </a:pPr>
            <a:endParaRPr lang="tr-TR" sz="3200" dirty="0"/>
          </a:p>
          <a:p>
            <a:endParaRPr lang="tr-TR" sz="4000" dirty="0">
              <a:latin typeface="+mn-lt"/>
            </a:endParaRPr>
          </a:p>
        </p:txBody>
      </p:sp>
    </p:spTree>
    <p:extLst>
      <p:ext uri="{BB962C8B-B14F-4D97-AF65-F5344CB8AC3E}">
        <p14:creationId xmlns:p14="http://schemas.microsoft.com/office/powerpoint/2010/main" val="23139531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 name="Alt Başlık 2">
            <a:extLst>
              <a:ext uri="{FF2B5EF4-FFF2-40B4-BE49-F238E27FC236}">
                <a16:creationId xmlns="" xmlns:a16="http://schemas.microsoft.com/office/drawing/2014/main" id="{D0CED081-F281-6C41-9775-42833FBCDF88}"/>
              </a:ext>
            </a:extLst>
          </p:cNvPr>
          <p:cNvSpPr txBox="1">
            <a:spLocks/>
          </p:cNvSpPr>
          <p:nvPr/>
        </p:nvSpPr>
        <p:spPr>
          <a:xfrm>
            <a:off x="751" y="3009207"/>
            <a:ext cx="9143249" cy="2032025"/>
          </a:xfrm>
          <a:prstGeom prst="rect">
            <a:avLst/>
          </a:prstGeom>
          <a:effectLst>
            <a:outerShdw blurRad="50800" dist="38100" dir="2700000" algn="tl" rotWithShape="0">
              <a:prstClr val="black">
                <a:alpha val="40000"/>
              </a:prstClr>
            </a:outerShdw>
          </a:effectLst>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tr-TR" b="1" i="1" dirty="0">
              <a:solidFill>
                <a:srgbClr val="002060"/>
              </a:solidFill>
              <a:latin typeface="+mj-lt"/>
              <a:cs typeface="Calibri" panose="020F0502020204030204" pitchFamily="34" charset="0"/>
            </a:endParaRPr>
          </a:p>
          <a:p>
            <a:pPr marL="0" indent="0" algn="ctr">
              <a:buNone/>
            </a:pPr>
            <a:r>
              <a:rPr lang="tr-TR" sz="3400" b="1" i="1" dirty="0">
                <a:solidFill>
                  <a:srgbClr val="002060"/>
                </a:solidFill>
                <a:latin typeface="+mj-lt"/>
                <a:cs typeface="Calibri" panose="020F0502020204030204" pitchFamily="34" charset="0"/>
              </a:rPr>
              <a:t>TEŞEKKÜR EDERİM</a:t>
            </a:r>
          </a:p>
          <a:p>
            <a:pPr marL="0" indent="0" algn="ctr">
              <a:buNone/>
            </a:pPr>
            <a:r>
              <a:rPr lang="tr-TR" sz="3400" b="1" i="1" dirty="0">
                <a:solidFill>
                  <a:srgbClr val="002060"/>
                </a:solidFill>
                <a:latin typeface="+mj-lt"/>
                <a:cs typeface="Calibri" panose="020F0502020204030204" pitchFamily="34" charset="0"/>
              </a:rPr>
              <a:t>SAYGILARIMLA </a:t>
            </a:r>
          </a:p>
          <a:p>
            <a:pPr marL="0" indent="0" algn="ctr">
              <a:buNone/>
            </a:pPr>
            <a:endParaRPr lang="tr-TR" sz="3400" b="1" i="1" dirty="0">
              <a:latin typeface="+mj-lt"/>
              <a:cs typeface="Calibri" panose="020F0502020204030204" pitchFamily="34" charset="0"/>
            </a:endParaRPr>
          </a:p>
          <a:p>
            <a:pPr marL="0" indent="0" algn="ctr">
              <a:buNone/>
            </a:pPr>
            <a:r>
              <a:rPr lang="tr-TR" sz="3400" b="1" i="1" dirty="0" smtClean="0">
                <a:solidFill>
                  <a:srgbClr val="002060"/>
                </a:solidFill>
                <a:latin typeface="+mj-lt"/>
                <a:cs typeface="Calibri" panose="020F0502020204030204" pitchFamily="34" charset="0"/>
              </a:rPr>
              <a:t>Mehmet Fatih SERT</a:t>
            </a:r>
            <a:endParaRPr lang="tr-TR" sz="3400" b="1" i="1" dirty="0">
              <a:solidFill>
                <a:srgbClr val="002060"/>
              </a:solidFill>
              <a:latin typeface="+mj-lt"/>
              <a:cs typeface="Calibri" panose="020F0502020204030204" pitchFamily="34" charset="0"/>
            </a:endParaRPr>
          </a:p>
          <a:p>
            <a:pPr marL="0" indent="0" algn="ctr">
              <a:buNone/>
            </a:pPr>
            <a:r>
              <a:rPr lang="tr-TR" sz="3400" b="1" i="1" dirty="0" smtClean="0">
                <a:solidFill>
                  <a:srgbClr val="002060"/>
                </a:solidFill>
                <a:latin typeface="+mj-lt"/>
                <a:cs typeface="Calibri" panose="020F0502020204030204" pitchFamily="34" charset="0"/>
              </a:rPr>
              <a:t>SATINALMA ŞUBE MÜDÜR V.</a:t>
            </a:r>
            <a:endParaRPr lang="tr-TR" sz="3400" b="1" i="1" dirty="0">
              <a:solidFill>
                <a:srgbClr val="002060"/>
              </a:solidFill>
              <a:latin typeface="+mj-lt"/>
              <a:cs typeface="Calibri" panose="020F0502020204030204" pitchFamily="34" charset="0"/>
            </a:endParaRPr>
          </a:p>
        </p:txBody>
      </p:sp>
      <p:pic>
        <p:nvPicPr>
          <p:cNvPr id="4" name="Resim 3"/>
          <p:cNvPicPr>
            <a:picLocks noChangeAspect="1"/>
          </p:cNvPicPr>
          <p:nvPr/>
        </p:nvPicPr>
        <p:blipFill>
          <a:blip r:embed="rId2"/>
          <a:stretch>
            <a:fillRect/>
          </a:stretch>
        </p:blipFill>
        <p:spPr>
          <a:xfrm>
            <a:off x="751" y="0"/>
            <a:ext cx="9143249" cy="2312377"/>
          </a:xfrm>
          <a:prstGeom prst="rect">
            <a:avLst/>
          </a:prstGeom>
        </p:spPr>
      </p:pic>
    </p:spTree>
    <p:extLst>
      <p:ext uri="{BB962C8B-B14F-4D97-AF65-F5344CB8AC3E}">
        <p14:creationId xmlns:p14="http://schemas.microsoft.com/office/powerpoint/2010/main" val="11951131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9507" y="799713"/>
            <a:ext cx="8325779" cy="4351338"/>
          </a:xfrm>
        </p:spPr>
        <p:txBody>
          <a:bodyPr/>
          <a:lstStyle/>
          <a:p>
            <a:pPr marL="0" indent="0">
              <a:buNone/>
            </a:pPr>
            <a:r>
              <a:rPr lang="tr-TR" sz="2000" b="1" u="sng" dirty="0" err="1" smtClean="0">
                <a:solidFill>
                  <a:srgbClr val="FF0000"/>
                </a:solidFill>
              </a:rPr>
              <a:t>Satınalma</a:t>
            </a:r>
            <a:r>
              <a:rPr lang="tr-TR" sz="2000" b="1" u="sng" dirty="0" smtClean="0">
                <a:solidFill>
                  <a:srgbClr val="FF0000"/>
                </a:solidFill>
              </a:rPr>
              <a:t> Evrakların Tarihsel Sıralaması :</a:t>
            </a:r>
          </a:p>
          <a:p>
            <a:pPr marL="514350" indent="-514350">
              <a:buFont typeface="+mj-lt"/>
              <a:buAutoNum type="arabicPeriod"/>
            </a:pPr>
            <a:r>
              <a:rPr lang="tr-TR" sz="2000" dirty="0" smtClean="0"/>
              <a:t>Talep Yazısı </a:t>
            </a:r>
            <a:r>
              <a:rPr lang="tr-TR" sz="1800" dirty="0" smtClean="0">
                <a:solidFill>
                  <a:srgbClr val="FF0000"/>
                </a:solidFill>
              </a:rPr>
              <a:t>(SAÜ Mal-Hizmet Talep Formu)</a:t>
            </a:r>
          </a:p>
          <a:p>
            <a:pPr marL="514350" indent="-514350">
              <a:buFont typeface="+mj-lt"/>
              <a:buAutoNum type="arabicPeriod"/>
            </a:pPr>
            <a:r>
              <a:rPr lang="tr-TR" sz="2000" dirty="0" smtClean="0"/>
              <a:t>Harcama Talimatı Onay Belgesi </a:t>
            </a:r>
            <a:r>
              <a:rPr lang="tr-TR" sz="1800" dirty="0" smtClean="0">
                <a:solidFill>
                  <a:srgbClr val="FF0000"/>
                </a:solidFill>
              </a:rPr>
              <a:t>(Piyasa Araştırma Görevlileri ve Muayene Komisyonu üyelerinin isimleri onaya yazılmalıdır!)</a:t>
            </a:r>
          </a:p>
          <a:p>
            <a:pPr marL="514350" indent="-514350">
              <a:buFont typeface="+mj-lt"/>
              <a:buAutoNum type="arabicPeriod"/>
            </a:pPr>
            <a:r>
              <a:rPr lang="tr-TR" sz="2000" dirty="0" smtClean="0"/>
              <a:t>Teklifler </a:t>
            </a:r>
            <a:r>
              <a:rPr lang="tr-TR" sz="1800" dirty="0" smtClean="0">
                <a:solidFill>
                  <a:srgbClr val="FF0000"/>
                </a:solidFill>
              </a:rPr>
              <a:t>(Teklif tarihlerine dikkat! Harcama talimatı tarihinden önce teklif alınamaz! Teklif tarihleri harcama talimatı onay belgesi ile piyasa araştırma tutanağı tarihi arasındaki tarihler olmalıdır.  Teklifler aynı kişiye, aynı el yazısı ile, aynı kalemle </a:t>
            </a:r>
            <a:r>
              <a:rPr lang="tr-TR" sz="1800" u="sng" dirty="0" smtClean="0">
                <a:solidFill>
                  <a:srgbClr val="FF0000"/>
                </a:solidFill>
              </a:rPr>
              <a:t>doldurulmamalıdır</a:t>
            </a:r>
            <a:r>
              <a:rPr lang="tr-TR" sz="1800" dirty="0" smtClean="0">
                <a:solidFill>
                  <a:srgbClr val="FF0000"/>
                </a:solidFill>
              </a:rPr>
              <a:t>.)</a:t>
            </a:r>
          </a:p>
          <a:p>
            <a:pPr marL="514350" indent="-514350">
              <a:buFont typeface="+mj-lt"/>
              <a:buAutoNum type="arabicPeriod"/>
            </a:pPr>
            <a:r>
              <a:rPr lang="tr-TR" sz="2000" dirty="0" smtClean="0"/>
              <a:t>Piyasa Fiyat Araştırması Tutanağı</a:t>
            </a:r>
          </a:p>
          <a:p>
            <a:pPr marL="514350" indent="-514350">
              <a:buFont typeface="+mj-lt"/>
              <a:buAutoNum type="arabicPeriod"/>
            </a:pPr>
            <a:r>
              <a:rPr lang="tr-TR" sz="2000" dirty="0" smtClean="0"/>
              <a:t>EKAP Yasaklı Sorgulaması</a:t>
            </a:r>
          </a:p>
          <a:p>
            <a:pPr marL="514350" indent="-514350">
              <a:buFont typeface="+mj-lt"/>
              <a:buAutoNum type="arabicPeriod"/>
            </a:pPr>
            <a:r>
              <a:rPr lang="tr-TR" sz="2000" dirty="0" smtClean="0"/>
              <a:t>Ön Mali Kontrol</a:t>
            </a:r>
          </a:p>
          <a:p>
            <a:pPr marL="514350" indent="-514350">
              <a:buFont typeface="+mj-lt"/>
              <a:buAutoNum type="arabicPeriod"/>
            </a:pPr>
            <a:r>
              <a:rPr lang="tr-TR" sz="2000" dirty="0" smtClean="0"/>
              <a:t>Muayene Kabul Tutanağı</a:t>
            </a:r>
          </a:p>
          <a:p>
            <a:pPr marL="514350" indent="-514350">
              <a:buFont typeface="+mj-lt"/>
              <a:buAutoNum type="arabicPeriod"/>
            </a:pPr>
            <a:r>
              <a:rPr lang="tr-TR" sz="2000" dirty="0" smtClean="0"/>
              <a:t>Fatura </a:t>
            </a:r>
            <a:r>
              <a:rPr lang="tr-TR" sz="1800" dirty="0" smtClean="0">
                <a:solidFill>
                  <a:srgbClr val="FF0000"/>
                </a:solidFill>
              </a:rPr>
              <a:t>(Hizmet alımlarında ve bakım onarımlarda KDV </a:t>
            </a:r>
            <a:r>
              <a:rPr lang="tr-TR" sz="1800" dirty="0" err="1" smtClean="0">
                <a:solidFill>
                  <a:srgbClr val="FF0000"/>
                </a:solidFill>
              </a:rPr>
              <a:t>Tevkifatı</a:t>
            </a:r>
            <a:r>
              <a:rPr lang="tr-TR" sz="1800" dirty="0" smtClean="0">
                <a:solidFill>
                  <a:srgbClr val="FF0000"/>
                </a:solidFill>
              </a:rPr>
              <a:t> faturada belirtilmeli!)</a:t>
            </a:r>
          </a:p>
          <a:p>
            <a:pPr marL="514350" indent="-514350">
              <a:buFont typeface="+mj-lt"/>
              <a:buAutoNum type="arabicPeriod"/>
            </a:pPr>
            <a:r>
              <a:rPr lang="tr-TR" sz="2000" dirty="0" smtClean="0"/>
              <a:t>Taşınır İşlem Fişi</a:t>
            </a:r>
          </a:p>
          <a:p>
            <a:pPr marL="514350" indent="-514350">
              <a:buFont typeface="+mj-lt"/>
              <a:buAutoNum type="arabicPeriod"/>
            </a:pPr>
            <a:r>
              <a:rPr lang="tr-TR" sz="2000" dirty="0" smtClean="0"/>
              <a:t>Ödeme Emri </a:t>
            </a:r>
            <a:r>
              <a:rPr lang="tr-TR" sz="1800" dirty="0" smtClean="0">
                <a:solidFill>
                  <a:srgbClr val="FF0000"/>
                </a:solidFill>
              </a:rPr>
              <a:t>(Damga vergisine ve Hizmet Alımlarında KDV </a:t>
            </a:r>
            <a:r>
              <a:rPr lang="tr-TR" sz="1800" dirty="0" err="1" smtClean="0">
                <a:solidFill>
                  <a:srgbClr val="FF0000"/>
                </a:solidFill>
              </a:rPr>
              <a:t>Tevkifatına</a:t>
            </a:r>
            <a:r>
              <a:rPr lang="tr-TR" sz="1800" dirty="0" smtClean="0">
                <a:solidFill>
                  <a:srgbClr val="FF0000"/>
                </a:solidFill>
              </a:rPr>
              <a:t> dikkat!)</a:t>
            </a:r>
          </a:p>
          <a:p>
            <a:pPr marL="514350" indent="-514350">
              <a:buFont typeface="+mj-lt"/>
              <a:buAutoNum type="arabicPeriod"/>
            </a:pPr>
            <a:endParaRPr lang="tr-TR" dirty="0" smtClean="0"/>
          </a:p>
          <a:p>
            <a:pPr marL="514350" indent="-514350">
              <a:buFont typeface="+mj-lt"/>
              <a:buAutoNum type="arabicPeriod"/>
            </a:pPr>
            <a:endParaRPr lang="tr-TR" dirty="0" smtClean="0"/>
          </a:p>
          <a:p>
            <a:pPr marL="514350" indent="-514350">
              <a:buFont typeface="+mj-lt"/>
              <a:buAutoNum type="arabicPeriod"/>
            </a:pPr>
            <a:endParaRPr lang="tr-TR" dirty="0" smtClean="0"/>
          </a:p>
          <a:p>
            <a:pPr marL="514350" indent="-514350">
              <a:buFont typeface="+mj-lt"/>
              <a:buAutoNum type="arabicPeriod"/>
            </a:pPr>
            <a:endParaRPr lang="tr-TR" dirty="0" smtClean="0"/>
          </a:p>
          <a:p>
            <a:pPr marL="514350" indent="-514350">
              <a:buFont typeface="+mj-lt"/>
              <a:buAutoNum type="arabicPeriod"/>
            </a:pPr>
            <a:endParaRPr lang="tr-TR" dirty="0" smtClean="0"/>
          </a:p>
        </p:txBody>
      </p:sp>
    </p:spTree>
    <p:extLst>
      <p:ext uri="{BB962C8B-B14F-4D97-AF65-F5344CB8AC3E}">
        <p14:creationId xmlns:p14="http://schemas.microsoft.com/office/powerpoint/2010/main" val="3827162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308344" y="750556"/>
            <a:ext cx="8478468" cy="5669293"/>
          </a:xfrm>
          <a:prstGeom prst="rect">
            <a:avLst/>
          </a:prstGeom>
        </p:spPr>
      </p:pic>
    </p:spTree>
    <p:extLst>
      <p:ext uri="{BB962C8B-B14F-4D97-AF65-F5344CB8AC3E}">
        <p14:creationId xmlns:p14="http://schemas.microsoft.com/office/powerpoint/2010/main" val="2209554428"/>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17940" y="634881"/>
            <a:ext cx="8140390" cy="1077218"/>
          </a:xfrm>
          <a:prstGeom prst="rect">
            <a:avLst/>
          </a:prstGeom>
        </p:spPr>
        <p:txBody>
          <a:bodyPr wrap="square">
            <a:spAutoFit/>
          </a:bodyPr>
          <a:lstStyle/>
          <a:p>
            <a:r>
              <a:rPr lang="tr-TR" sz="3200" b="1" dirty="0"/>
              <a:t>Doğrudan Temin Yöntemi Aşağıda belirtilen  </a:t>
            </a:r>
            <a:r>
              <a:rPr lang="tr-TR" sz="3200" b="1" dirty="0" smtClean="0"/>
              <a:t>hallerde uygulanır</a:t>
            </a:r>
            <a:endParaRPr lang="tr-TR" sz="2800" b="1" dirty="0">
              <a:solidFill>
                <a:srgbClr val="C00300"/>
              </a:solidFill>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170121" y="1700429"/>
            <a:ext cx="8754804" cy="4530250"/>
          </a:xfrm>
          <a:prstGeom prst="rect">
            <a:avLst/>
          </a:prstGeom>
        </p:spPr>
      </p:pic>
    </p:spTree>
    <p:extLst>
      <p:ext uri="{BB962C8B-B14F-4D97-AF65-F5344CB8AC3E}">
        <p14:creationId xmlns:p14="http://schemas.microsoft.com/office/powerpoint/2010/main" val="1143908836"/>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17940" y="634881"/>
            <a:ext cx="8140390" cy="954107"/>
          </a:xfrm>
          <a:prstGeom prst="rect">
            <a:avLst/>
          </a:prstGeom>
        </p:spPr>
        <p:txBody>
          <a:bodyPr wrap="square">
            <a:spAutoFit/>
          </a:bodyPr>
          <a:lstStyle/>
          <a:p>
            <a:r>
              <a:rPr lang="tr-TR" sz="2800" b="1" dirty="0"/>
              <a:t>Doğrudan Temin Yöntemi Aşağıda belirtilen  </a:t>
            </a:r>
            <a:r>
              <a:rPr lang="tr-TR" sz="2800" b="1" dirty="0" smtClean="0"/>
              <a:t>hallerde uygulanır:</a:t>
            </a:r>
            <a:endParaRPr lang="tr-TR" sz="2400" b="1" dirty="0">
              <a:solidFill>
                <a:srgbClr val="C00300"/>
              </a:solidFill>
              <a:cs typeface="Times New Roman" panose="02020603050405020304" pitchFamily="18" charset="0"/>
            </a:endParaRPr>
          </a:p>
        </p:txBody>
      </p:sp>
      <p:pic>
        <p:nvPicPr>
          <p:cNvPr id="5" name="Resim 4"/>
          <p:cNvPicPr>
            <a:picLocks noChangeAspect="1"/>
          </p:cNvPicPr>
          <p:nvPr/>
        </p:nvPicPr>
        <p:blipFill>
          <a:blip r:embed="rId2"/>
          <a:stretch>
            <a:fillRect/>
          </a:stretch>
        </p:blipFill>
        <p:spPr>
          <a:xfrm>
            <a:off x="317940" y="1588988"/>
            <a:ext cx="8560246" cy="4760137"/>
          </a:xfrm>
          <a:prstGeom prst="rect">
            <a:avLst/>
          </a:prstGeom>
        </p:spPr>
      </p:pic>
    </p:spTree>
    <p:extLst>
      <p:ext uri="{BB962C8B-B14F-4D97-AF65-F5344CB8AC3E}">
        <p14:creationId xmlns:p14="http://schemas.microsoft.com/office/powerpoint/2010/main" val="4039914790"/>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txBox="1">
            <a:spLocks/>
          </p:cNvSpPr>
          <p:nvPr/>
        </p:nvSpPr>
        <p:spPr>
          <a:xfrm>
            <a:off x="301083" y="745316"/>
            <a:ext cx="8519532" cy="422008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sz="2400" b="1" dirty="0" smtClean="0">
                <a:latin typeface="+mn-lt"/>
              </a:rPr>
              <a:t>22-f</a:t>
            </a:r>
            <a:r>
              <a:rPr lang="tr-TR" sz="2400" b="1" dirty="0">
                <a:latin typeface="+mn-lt"/>
              </a:rPr>
              <a:t>) </a:t>
            </a:r>
            <a:r>
              <a:rPr lang="tr-TR" sz="2400" dirty="0" smtClean="0">
                <a:latin typeface="+mn-lt"/>
              </a:rPr>
              <a:t>Özelliğinden </a:t>
            </a:r>
            <a:r>
              <a:rPr lang="tr-TR" sz="2400" dirty="0">
                <a:latin typeface="+mn-lt"/>
              </a:rPr>
              <a:t>ve belli süre içinde kullanılma zorunluluğundan dolayı stoklanması ekonomik olmayan veya acil durumlarda kullanılacak olan ilaç, aşı, serum, anti-serum, kan ve kan ürünleri ile </a:t>
            </a:r>
            <a:r>
              <a:rPr lang="tr-TR" sz="2400" dirty="0" err="1">
                <a:latin typeface="+mn-lt"/>
              </a:rPr>
              <a:t>ortez</a:t>
            </a:r>
            <a:r>
              <a:rPr lang="tr-TR" sz="2400" dirty="0">
                <a:latin typeface="+mn-lt"/>
              </a:rPr>
              <a:t>, protez gibi uygulama esnasında hastaya göre belirlenebilen ve hastaya özgü tıbbî sarf malzemeleri, test ve tetkik sarf malzemeleri alımları. </a:t>
            </a:r>
          </a:p>
          <a:p>
            <a:pPr algn="just"/>
            <a:r>
              <a:rPr lang="tr-TR" sz="2400" dirty="0" smtClean="0">
                <a:latin typeface="+mn-lt"/>
              </a:rPr>
              <a:t>g) ………i)</a:t>
            </a:r>
          </a:p>
        </p:txBody>
      </p:sp>
    </p:spTree>
    <p:extLst>
      <p:ext uri="{BB962C8B-B14F-4D97-AF65-F5344CB8AC3E}">
        <p14:creationId xmlns:p14="http://schemas.microsoft.com/office/powerpoint/2010/main" val="3711332981"/>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43132" y="2085425"/>
            <a:ext cx="7772400" cy="1569660"/>
          </a:xfrm>
          <a:prstGeom prst="rect">
            <a:avLst/>
          </a:prstGeom>
        </p:spPr>
        <p:txBody>
          <a:bodyPr wrap="square">
            <a:spAutoFit/>
          </a:bodyPr>
          <a:lstStyle/>
          <a:p>
            <a:pPr algn="just"/>
            <a:r>
              <a:rPr lang="tr-TR" sz="2400" dirty="0"/>
              <a:t>4734 Sayılı Kanunun 22/d maddesinde belirtilen </a:t>
            </a:r>
            <a:r>
              <a:rPr lang="tr-TR" sz="2400" dirty="0" smtClean="0"/>
              <a:t>parasal sınırlar geçmiş yılın ÜFE endeksine göre </a:t>
            </a:r>
            <a:r>
              <a:rPr lang="tr-TR" sz="2400" i="1" dirty="0" smtClean="0"/>
              <a:t>Kamu </a:t>
            </a:r>
            <a:r>
              <a:rPr lang="tr-TR" sz="2400" i="1" dirty="0"/>
              <a:t>İhale Kurumu </a:t>
            </a:r>
            <a:r>
              <a:rPr lang="tr-TR" sz="2400" dirty="0"/>
              <a:t>tarafından güncellenir ve her yıl </a:t>
            </a:r>
            <a:r>
              <a:rPr lang="tr-TR" sz="2400" b="1" dirty="0"/>
              <a:t>1 Şubat </a:t>
            </a:r>
            <a:r>
              <a:rPr lang="tr-TR" sz="2400" dirty="0"/>
              <a:t>tarihinden geçerli olmak üzere aynı tarihe kadar Resmî Gazetede ilân edilir. </a:t>
            </a:r>
          </a:p>
        </p:txBody>
      </p:sp>
      <p:sp>
        <p:nvSpPr>
          <p:cNvPr id="3" name="Unvan 2"/>
          <p:cNvSpPr>
            <a:spLocks noGrp="1"/>
          </p:cNvSpPr>
          <p:nvPr>
            <p:ph type="title"/>
          </p:nvPr>
        </p:nvSpPr>
        <p:spPr>
          <a:xfrm>
            <a:off x="443132" y="1167956"/>
            <a:ext cx="8277412" cy="427647"/>
          </a:xfrm>
        </p:spPr>
        <p:txBody>
          <a:bodyPr/>
          <a:lstStyle/>
          <a:p>
            <a:r>
              <a:rPr lang="tr-TR" sz="3200" dirty="0" smtClean="0"/>
              <a:t>22-d parasal limitleri</a:t>
            </a:r>
            <a:endParaRPr lang="tr-TR" sz="3200" dirty="0"/>
          </a:p>
        </p:txBody>
      </p:sp>
    </p:spTree>
    <p:extLst>
      <p:ext uri="{BB962C8B-B14F-4D97-AF65-F5344CB8AC3E}">
        <p14:creationId xmlns:p14="http://schemas.microsoft.com/office/powerpoint/2010/main" val="215414239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1749058" y="677444"/>
            <a:ext cx="5089210" cy="696977"/>
          </a:xfrm>
          <a:prstGeom prst="rect">
            <a:avLst/>
          </a:prstGeom>
        </p:spPr>
        <p:txBody>
          <a:bodyPr>
            <a:normAutofit/>
            <a:scene3d>
              <a:camera prst="orthographicFront"/>
              <a:lightRig rig="threePt" dir="t"/>
            </a:scene3d>
            <a:sp3d extrusionH="57150">
              <a:bevelT w="38100" h="38100"/>
            </a:sp3d>
          </a:bodyPr>
          <a:lstStyle>
            <a:lvl1pPr algn="ctr" defTabSz="914400" rtl="0" eaLnBrk="1" latinLnBrk="0" hangingPunct="1">
              <a:lnSpc>
                <a:spcPct val="90000"/>
              </a:lnSpc>
              <a:spcBef>
                <a:spcPct val="0"/>
              </a:spcBef>
              <a:buNone/>
              <a:defRPr sz="2200" b="1" kern="1200">
                <a:solidFill>
                  <a:schemeClr val="bg1"/>
                </a:solidFill>
                <a:latin typeface="Arial" panose="020B0604020202020204" pitchFamily="34" charset="0"/>
                <a:ea typeface="+mj-ea"/>
                <a:cs typeface="Arial" panose="020B0604020202020204" pitchFamily="34" charset="0"/>
              </a:defRPr>
            </a:lvl1pPr>
          </a:lstStyle>
          <a:p>
            <a:r>
              <a:rPr lang="tr-TR" sz="2800" dirty="0">
                <a:ln>
                  <a:solidFill>
                    <a:schemeClr val="accent2">
                      <a:lumMod val="75000"/>
                    </a:schemeClr>
                  </a:solidFill>
                </a:ln>
                <a:solidFill>
                  <a:srgbClr val="C00000"/>
                </a:solidFill>
              </a:rPr>
              <a:t>Doğrudan Temin Süreci</a:t>
            </a:r>
          </a:p>
        </p:txBody>
      </p:sp>
      <p:sp>
        <p:nvSpPr>
          <p:cNvPr id="6" name="2 İçerik Yer Tutucusu"/>
          <p:cNvSpPr txBox="1">
            <a:spLocks/>
          </p:cNvSpPr>
          <p:nvPr/>
        </p:nvSpPr>
        <p:spPr>
          <a:xfrm>
            <a:off x="-1" y="1637018"/>
            <a:ext cx="9277815" cy="506488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0100" lvl="1" indent="-457200" fontAlgn="t">
              <a:lnSpc>
                <a:spcPct val="80000"/>
              </a:lnSpc>
              <a:buFont typeface="+mj-lt"/>
              <a:buAutoNum type="arabicPeriod"/>
            </a:pPr>
            <a:r>
              <a:rPr lang="tr-TR" sz="2000" b="1" dirty="0"/>
              <a:t>İhtiyacın Ortaya </a:t>
            </a:r>
            <a:r>
              <a:rPr lang="tr-TR" sz="2000" b="1" dirty="0" smtClean="0"/>
              <a:t>Çıkması</a:t>
            </a:r>
          </a:p>
          <a:p>
            <a:pPr marL="800100" lvl="1" indent="-457200" fontAlgn="t">
              <a:lnSpc>
                <a:spcPct val="80000"/>
              </a:lnSpc>
              <a:buFont typeface="+mj-lt"/>
              <a:buAutoNum type="arabicPeriod"/>
            </a:pPr>
            <a:r>
              <a:rPr lang="tr-TR" sz="2000" b="1" dirty="0" smtClean="0"/>
              <a:t>Ödenek Kontrolü ve Temini </a:t>
            </a:r>
          </a:p>
          <a:p>
            <a:pPr marL="800100" lvl="1" indent="-457200" fontAlgn="t">
              <a:lnSpc>
                <a:spcPct val="80000"/>
              </a:lnSpc>
              <a:buFont typeface="+mj-lt"/>
              <a:buAutoNum type="arabicPeriod"/>
            </a:pPr>
            <a:r>
              <a:rPr lang="tr-TR" sz="2000" b="1" dirty="0" smtClean="0"/>
              <a:t>Teknik Şartname </a:t>
            </a:r>
            <a:r>
              <a:rPr lang="tr-TR" sz="2000" b="1" dirty="0"/>
              <a:t>Hazırlanması</a:t>
            </a:r>
            <a:r>
              <a:rPr lang="tr-TR" sz="2000" b="1" dirty="0">
                <a:solidFill>
                  <a:srgbClr val="FF0000"/>
                </a:solidFill>
              </a:rPr>
              <a:t> </a:t>
            </a:r>
            <a:r>
              <a:rPr lang="tr-TR" sz="1800" b="1" dirty="0" smtClean="0">
                <a:solidFill>
                  <a:srgbClr val="FF0000"/>
                </a:solidFill>
              </a:rPr>
              <a:t>(mevzuat zorunlu tutmamış ancak hazırlanmalı)</a:t>
            </a:r>
          </a:p>
          <a:p>
            <a:pPr marL="800100" lvl="1" indent="-457200" fontAlgn="t">
              <a:lnSpc>
                <a:spcPct val="80000"/>
              </a:lnSpc>
              <a:buFont typeface="+mj-lt"/>
              <a:buAutoNum type="arabicPeriod"/>
            </a:pPr>
            <a:r>
              <a:rPr lang="tr-TR" sz="2000" b="1" dirty="0" smtClean="0"/>
              <a:t>Yaklaşık Maliyet Tespiti </a:t>
            </a:r>
            <a:r>
              <a:rPr lang="tr-TR" sz="2000" b="1" dirty="0" smtClean="0">
                <a:solidFill>
                  <a:srgbClr val="FF0000"/>
                </a:solidFill>
              </a:rPr>
              <a:t>( Yapım işlerinde zorunlu)</a:t>
            </a:r>
          </a:p>
          <a:p>
            <a:pPr marL="800100" lvl="1" indent="-457200" fontAlgn="t">
              <a:lnSpc>
                <a:spcPct val="80000"/>
              </a:lnSpc>
              <a:buFont typeface="+mj-lt"/>
              <a:buAutoNum type="arabicPeriod"/>
            </a:pPr>
            <a:r>
              <a:rPr lang="tr-TR" sz="2000" b="1" dirty="0" smtClean="0"/>
              <a:t>Onay </a:t>
            </a:r>
            <a:r>
              <a:rPr lang="tr-TR" sz="2000" b="1" dirty="0"/>
              <a:t>Alınması </a:t>
            </a:r>
            <a:r>
              <a:rPr lang="tr-TR" sz="2000" b="1" dirty="0">
                <a:solidFill>
                  <a:srgbClr val="FF0000"/>
                </a:solidFill>
              </a:rPr>
              <a:t>(Harcama Talimatı Onay </a:t>
            </a:r>
            <a:r>
              <a:rPr lang="tr-TR" sz="2000" b="1" dirty="0" smtClean="0">
                <a:solidFill>
                  <a:srgbClr val="FF0000"/>
                </a:solidFill>
              </a:rPr>
              <a:t>Belgesi)</a:t>
            </a:r>
          </a:p>
          <a:p>
            <a:pPr marL="800100" lvl="1" indent="-457200" fontAlgn="t">
              <a:lnSpc>
                <a:spcPct val="80000"/>
              </a:lnSpc>
              <a:buFont typeface="+mj-lt"/>
              <a:buAutoNum type="arabicPeriod"/>
            </a:pPr>
            <a:r>
              <a:rPr lang="tr-TR" sz="2000" b="1" dirty="0" smtClean="0"/>
              <a:t>Teklif </a:t>
            </a:r>
            <a:r>
              <a:rPr lang="tr-TR" sz="2000" b="1" dirty="0"/>
              <a:t>Mektubu </a:t>
            </a:r>
            <a:r>
              <a:rPr lang="tr-TR" sz="2000" b="1" dirty="0" smtClean="0"/>
              <a:t>hazırlanması </a:t>
            </a:r>
            <a:r>
              <a:rPr lang="tr-TR" sz="2000" b="1" dirty="0" smtClean="0">
                <a:solidFill>
                  <a:srgbClr val="FF0000"/>
                </a:solidFill>
              </a:rPr>
              <a:t>(firmanın kendi teklif formatı da kabul </a:t>
            </a:r>
            <a:r>
              <a:rPr lang="tr-TR" sz="2000" b="1" dirty="0" err="1" smtClean="0">
                <a:solidFill>
                  <a:srgbClr val="FF0000"/>
                </a:solidFill>
              </a:rPr>
              <a:t>edilebiir</a:t>
            </a:r>
            <a:r>
              <a:rPr lang="tr-TR" sz="2000" b="1" dirty="0" smtClean="0">
                <a:solidFill>
                  <a:srgbClr val="FF0000"/>
                </a:solidFill>
              </a:rPr>
              <a:t>)</a:t>
            </a:r>
          </a:p>
          <a:p>
            <a:pPr marL="800100" lvl="1" indent="-457200" fontAlgn="t">
              <a:lnSpc>
                <a:spcPct val="80000"/>
              </a:lnSpc>
              <a:buFont typeface="+mj-lt"/>
              <a:buAutoNum type="arabicPeriod"/>
            </a:pPr>
            <a:r>
              <a:rPr lang="tr-TR" sz="2000" b="1" dirty="0" smtClean="0"/>
              <a:t>Piyasa </a:t>
            </a:r>
            <a:r>
              <a:rPr lang="tr-TR" sz="2000" b="1" dirty="0"/>
              <a:t>Fiyat Araştırması Yapılması </a:t>
            </a:r>
            <a:r>
              <a:rPr lang="tr-TR" sz="2000" b="1" dirty="0">
                <a:solidFill>
                  <a:srgbClr val="FF0000"/>
                </a:solidFill>
              </a:rPr>
              <a:t>(Piyasa Fiyat Araştırma </a:t>
            </a:r>
            <a:r>
              <a:rPr lang="tr-TR" sz="2000" b="1" dirty="0" smtClean="0">
                <a:solidFill>
                  <a:srgbClr val="FF0000"/>
                </a:solidFill>
              </a:rPr>
              <a:t>Tutanağı)</a:t>
            </a:r>
          </a:p>
          <a:p>
            <a:pPr marL="800100" lvl="1" indent="-457200" fontAlgn="t">
              <a:lnSpc>
                <a:spcPct val="80000"/>
              </a:lnSpc>
              <a:buFont typeface="+mj-lt"/>
              <a:buAutoNum type="arabicPeriod"/>
            </a:pPr>
            <a:r>
              <a:rPr lang="tr-TR" sz="2000" b="1" dirty="0" smtClean="0"/>
              <a:t>EKAP Yasaklılık teyidi </a:t>
            </a:r>
          </a:p>
          <a:p>
            <a:pPr marL="800100" lvl="1" indent="-457200" fontAlgn="t">
              <a:lnSpc>
                <a:spcPct val="80000"/>
              </a:lnSpc>
              <a:buFont typeface="+mj-lt"/>
              <a:buAutoNum type="arabicPeriod"/>
            </a:pPr>
            <a:r>
              <a:rPr lang="tr-TR" sz="2000" b="1" dirty="0" smtClean="0"/>
              <a:t>Ön mali kontrol</a:t>
            </a:r>
          </a:p>
          <a:p>
            <a:pPr marL="800100" lvl="1" indent="-457200" fontAlgn="t">
              <a:lnSpc>
                <a:spcPct val="80000"/>
              </a:lnSpc>
              <a:buFont typeface="+mj-lt"/>
              <a:buAutoNum type="arabicPeriod"/>
            </a:pPr>
            <a:r>
              <a:rPr lang="tr-TR" sz="2000" b="1" dirty="0" smtClean="0"/>
              <a:t>Sözleşme </a:t>
            </a:r>
            <a:r>
              <a:rPr lang="tr-TR" sz="2000" b="1" dirty="0"/>
              <a:t>Yapılması </a:t>
            </a:r>
            <a:r>
              <a:rPr lang="tr-TR" sz="2000" b="1" dirty="0">
                <a:solidFill>
                  <a:srgbClr val="FF0000"/>
                </a:solidFill>
              </a:rPr>
              <a:t>(süreli işler haricinde zorunlu </a:t>
            </a:r>
            <a:r>
              <a:rPr lang="tr-TR" sz="2000" b="1" dirty="0" smtClean="0">
                <a:solidFill>
                  <a:srgbClr val="FF0000"/>
                </a:solidFill>
              </a:rPr>
              <a:t>değil)</a:t>
            </a:r>
          </a:p>
          <a:p>
            <a:pPr marL="800100" lvl="1" indent="-457200" fontAlgn="t">
              <a:lnSpc>
                <a:spcPct val="80000"/>
              </a:lnSpc>
              <a:buFont typeface="+mj-lt"/>
              <a:buAutoNum type="arabicPeriod"/>
            </a:pPr>
            <a:r>
              <a:rPr lang="tr-TR" sz="2000" b="1" dirty="0" smtClean="0"/>
              <a:t>Muayene </a:t>
            </a:r>
            <a:r>
              <a:rPr lang="tr-TR" sz="2000" b="1" dirty="0"/>
              <a:t>ve Kabul İşlemleri </a:t>
            </a:r>
            <a:r>
              <a:rPr lang="tr-TR" sz="2000" b="1" dirty="0">
                <a:solidFill>
                  <a:srgbClr val="FF0000"/>
                </a:solidFill>
              </a:rPr>
              <a:t>(Muayene ve Kabul </a:t>
            </a:r>
            <a:r>
              <a:rPr lang="tr-TR" sz="2000" b="1" dirty="0" smtClean="0">
                <a:solidFill>
                  <a:srgbClr val="FF0000"/>
                </a:solidFill>
              </a:rPr>
              <a:t>Tutanağı)</a:t>
            </a:r>
          </a:p>
          <a:p>
            <a:pPr marL="800100" lvl="1" indent="-457200" fontAlgn="t">
              <a:lnSpc>
                <a:spcPct val="80000"/>
              </a:lnSpc>
              <a:buFont typeface="+mj-lt"/>
              <a:buAutoNum type="arabicPeriod"/>
            </a:pPr>
            <a:r>
              <a:rPr lang="tr-TR" sz="2000" b="1" dirty="0" smtClean="0"/>
              <a:t>Taşınır </a:t>
            </a:r>
            <a:r>
              <a:rPr lang="tr-TR" sz="2000" b="1" dirty="0"/>
              <a:t>İşlem Fişi İşlemleri </a:t>
            </a:r>
            <a:r>
              <a:rPr lang="tr-TR" sz="2000" b="1" dirty="0">
                <a:solidFill>
                  <a:srgbClr val="FF0000"/>
                </a:solidFill>
              </a:rPr>
              <a:t>(Mal - Malzeme </a:t>
            </a:r>
            <a:r>
              <a:rPr lang="tr-TR" sz="2000" b="1" dirty="0" smtClean="0">
                <a:solidFill>
                  <a:srgbClr val="FF0000"/>
                </a:solidFill>
              </a:rPr>
              <a:t>Alımlarında)</a:t>
            </a:r>
          </a:p>
          <a:p>
            <a:pPr marL="800100" lvl="1" indent="-457200" fontAlgn="t">
              <a:lnSpc>
                <a:spcPct val="80000"/>
              </a:lnSpc>
              <a:buFont typeface="+mj-lt"/>
              <a:buAutoNum type="arabicPeriod"/>
            </a:pPr>
            <a:r>
              <a:rPr lang="tr-TR" sz="2000" b="1" dirty="0" smtClean="0"/>
              <a:t>Ödeme </a:t>
            </a:r>
            <a:r>
              <a:rPr lang="tr-TR" sz="2000" b="1" dirty="0"/>
              <a:t>Evrakının Düzenlenmesi </a:t>
            </a:r>
            <a:r>
              <a:rPr lang="tr-TR" sz="2000" b="1" dirty="0">
                <a:solidFill>
                  <a:srgbClr val="FF0000"/>
                </a:solidFill>
              </a:rPr>
              <a:t>(Ödeme Emri Belgesi ve Ekleri)</a:t>
            </a:r>
            <a:endParaRPr lang="tr-TR" sz="2000" b="1" dirty="0">
              <a:solidFill>
                <a:srgbClr val="FF0000"/>
              </a:solidFill>
              <a:cs typeface="Tahoma" pitchFamily="34" charset="0"/>
            </a:endParaRPr>
          </a:p>
        </p:txBody>
      </p:sp>
    </p:spTree>
    <p:extLst>
      <p:ext uri="{BB962C8B-B14F-4D97-AF65-F5344CB8AC3E}">
        <p14:creationId xmlns:p14="http://schemas.microsoft.com/office/powerpoint/2010/main" val="3485630390"/>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6227</TotalTime>
  <Words>1389</Words>
  <Application>Microsoft Office PowerPoint</Application>
  <PresentationFormat>Ekran Gösterisi (4:3)</PresentationFormat>
  <Paragraphs>148</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Office Teması</vt:lpstr>
      <vt:lpstr>PowerPoint Sunusu</vt:lpstr>
      <vt:lpstr>DOĞRUDAN TEMİN ALIMLARI</vt:lpstr>
      <vt:lpstr>PowerPoint Sunusu</vt:lpstr>
      <vt:lpstr>PowerPoint Sunusu</vt:lpstr>
      <vt:lpstr>PowerPoint Sunusu</vt:lpstr>
      <vt:lpstr>PowerPoint Sunusu</vt:lpstr>
      <vt:lpstr>PowerPoint Sunusu</vt:lpstr>
      <vt:lpstr>22-d parasal limitleri</vt:lpstr>
      <vt:lpstr>PowerPoint Sunusu</vt:lpstr>
      <vt:lpstr>İHTİYACIN ORTAYA ÇIKMASI</vt:lpstr>
      <vt:lpstr>Ödeneğin Temini</vt:lpstr>
      <vt:lpstr>Yaklaşık Maliyet</vt:lpstr>
      <vt:lpstr>Yaklaşık Maliyetin  Tespiti</vt:lpstr>
      <vt:lpstr>Şartname ve Sözleşme Hazırlanması</vt:lpstr>
      <vt:lpstr>Harcama Talimatı Onay Belgesinin Düzenlenmesi</vt:lpstr>
      <vt:lpstr>PowerPoint Sunusu</vt:lpstr>
      <vt:lpstr>Piyasa Fiyat Araştırması</vt:lpstr>
      <vt:lpstr>Uyarı:   - Her ne kadar mevzuat yazılı teklif zorunlu tutmasa da, kanıtlanması açısından tekliflerin yazılı olarak alınmasını -öneriyorum.  - Teklifler imzalı kaşeli olmalıdır.  - Fiyat teklifi firma tarafından kaşe ve imza yapıldıktan sonra taratılarak mail ile kurumun resmi e-posta adresine gönderilmeli veya elden teslim edilmelidir. - Tekliflerde İdare tarafından marka model belirtilmemelidir.</vt:lpstr>
      <vt:lpstr>Fiyat Araştırması Yapılırken Dikkat Edilecek Hususlar  </vt:lpstr>
      <vt:lpstr> Piyasa Fiyat Araştırması Sonucu Söz Konusu Limitlerin Aşılacağının Anlaşılması Durumu </vt:lpstr>
      <vt:lpstr>(22/d) Kapsamında Yasaklılık Teyidi</vt:lpstr>
      <vt:lpstr>PowerPoint Sunusu</vt:lpstr>
      <vt:lpstr>PowerPoint Sunusu</vt:lpstr>
      <vt:lpstr>Muayene ve Kabul işlemleri</vt:lpstr>
      <vt:lpstr>Taşınır İşlem Fişi (TİF) Düzenlenmesi </vt:lpstr>
      <vt:lpstr> Ödeme Evraklarının Düzenlenmesi</vt:lpstr>
      <vt:lpstr>DOĞRUDAN TEMİN YÖNTEMİYLE YAPILAN ALIMLARDAN YAPILAN KESİNTİLER</vt:lpstr>
      <vt:lpstr>Doğrudan Teminin EKAP’a Bildirilmesi</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Emre Dural</dc:creator>
  <cp:lastModifiedBy>Win7</cp:lastModifiedBy>
  <cp:revision>532</cp:revision>
  <dcterms:created xsi:type="dcterms:W3CDTF">2019-03-11T13:31:44Z</dcterms:created>
  <dcterms:modified xsi:type="dcterms:W3CDTF">2024-07-11T09:31:22Z</dcterms:modified>
</cp:coreProperties>
</file>